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0" r:id="rId1"/>
  </p:sldMasterIdLst>
  <p:notesMasterIdLst>
    <p:notesMasterId r:id="rId10"/>
  </p:notesMasterIdLst>
  <p:handoutMasterIdLst>
    <p:handoutMasterId r:id="rId11"/>
  </p:handoutMasterIdLst>
  <p:sldIdLst>
    <p:sldId id="389" r:id="rId2"/>
    <p:sldId id="434" r:id="rId3"/>
    <p:sldId id="435" r:id="rId4"/>
    <p:sldId id="436" r:id="rId5"/>
    <p:sldId id="438" r:id="rId6"/>
    <p:sldId id="443" r:id="rId7"/>
    <p:sldId id="445" r:id="rId8"/>
    <p:sldId id="444" r:id="rId9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3">
          <p15:clr>
            <a:srgbClr val="A4A3A4"/>
          </p15:clr>
        </p15:guide>
        <p15:guide id="2" orient="horz" pos="1127">
          <p15:clr>
            <a:srgbClr val="A4A3A4"/>
          </p15:clr>
        </p15:guide>
        <p15:guide id="3" orient="horz" pos="741">
          <p15:clr>
            <a:srgbClr val="A4A3A4"/>
          </p15:clr>
        </p15:guide>
        <p15:guide id="4" orient="horz" pos="1733">
          <p15:clr>
            <a:srgbClr val="A4A3A4"/>
          </p15:clr>
        </p15:guide>
        <p15:guide id="5" orient="horz" pos="2004">
          <p15:clr>
            <a:srgbClr val="A4A3A4"/>
          </p15:clr>
        </p15:guide>
        <p15:guide id="6" orient="horz" pos="2389">
          <p15:clr>
            <a:srgbClr val="A4A3A4"/>
          </p15:clr>
        </p15:guide>
        <p15:guide id="7" pos="188">
          <p15:clr>
            <a:srgbClr val="A4A3A4"/>
          </p15:clr>
        </p15:guide>
        <p15:guide id="8" pos="5560">
          <p15:clr>
            <a:srgbClr val="A4A3A4"/>
          </p15:clr>
        </p15:guide>
        <p15:guide id="9" pos="3160">
          <p15:clr>
            <a:srgbClr val="A4A3A4"/>
          </p15:clr>
        </p15:guide>
        <p15:guide id="10" pos="2705">
          <p15:clr>
            <a:srgbClr val="A4A3A4"/>
          </p15:clr>
        </p15:guide>
        <p15:guide id="11" pos="2067">
          <p15:clr>
            <a:srgbClr val="A4A3A4"/>
          </p15:clr>
        </p15:guide>
        <p15:guide id="12" pos="3892">
          <p15:clr>
            <a:srgbClr val="A4A3A4"/>
          </p15:clr>
        </p15:guide>
        <p15:guide id="13" pos="3653">
          <p15:clr>
            <a:srgbClr val="A4A3A4"/>
          </p15:clr>
        </p15:guide>
        <p15:guide id="14" pos="180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aus Hans" initials="TH" lastIdx="5" clrIdx="0"/>
  <p:cmAuthor id="1" name="Braunsteiner Christian" initials="BC" lastIdx="1" clrIdx="1"/>
  <p:cmAuthor id="2" name="Michael Malzl" initials="netmlz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3300"/>
    <a:srgbClr val="FFFF99"/>
    <a:srgbClr val="ED6827"/>
    <a:srgbClr val="0839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75" autoAdjust="0"/>
    <p:restoredTop sz="93314" autoAdjust="0"/>
  </p:normalViewPr>
  <p:slideViewPr>
    <p:cSldViewPr snapToGrid="0" snapToObjects="1">
      <p:cViewPr varScale="1">
        <p:scale>
          <a:sx n="57" d="100"/>
          <a:sy n="57" d="100"/>
        </p:scale>
        <p:origin x="1542" y="60"/>
      </p:cViewPr>
      <p:guideLst>
        <p:guide orient="horz" pos="333"/>
        <p:guide orient="horz" pos="1127"/>
        <p:guide orient="horz" pos="741"/>
        <p:guide orient="horz" pos="1733"/>
        <p:guide orient="horz" pos="2004"/>
        <p:guide orient="horz" pos="2389"/>
        <p:guide pos="188"/>
        <p:guide pos="5560"/>
        <p:guide pos="3160"/>
        <p:guide pos="2705"/>
        <p:guide pos="2067"/>
        <p:guide pos="3892"/>
        <p:guide pos="3653"/>
        <p:guide pos="1801"/>
      </p:guideLst>
    </p:cSldViewPr>
  </p:slideViewPr>
  <p:outlineViewPr>
    <p:cViewPr>
      <p:scale>
        <a:sx n="33" d="100"/>
        <a:sy n="33" d="100"/>
      </p:scale>
      <p:origin x="0" y="55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7" d="100"/>
          <a:sy n="67" d="100"/>
        </p:scale>
        <p:origin x="-3348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B67E46-A44B-DD4C-B762-B49F831944FE}" type="datetimeFigureOut">
              <a:rPr lang="de-DE" smtClean="0"/>
              <a:pPr/>
              <a:t>11.01.2015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B527A8-0EA0-E046-B868-0279CBA886E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14263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99E19F-E459-DC47-965E-5D1D8B92B61C}" type="datetimeFigureOut">
              <a:rPr lang="de-DE" smtClean="0"/>
              <a:pPr/>
              <a:t>11.01.2015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82C1FC-114C-BF49-940C-D06738F9630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14452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Wien Energie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de-DE" dirty="0"/>
          </a:p>
        </p:txBody>
      </p:sp>
      <p:pic>
        <p:nvPicPr>
          <p:cNvPr id="7" name="Bild 6" descr="Balken_hell.png"/>
          <p:cNvPicPr>
            <a:picLocks/>
          </p:cNvPicPr>
          <p:nvPr userDrawn="1"/>
        </p:nvPicPr>
        <p:blipFill>
          <a:blip r:embed="rId2">
            <a:alphaModFix amt="86000"/>
          </a:blip>
          <a:stretch>
            <a:fillRect/>
          </a:stretch>
        </p:blipFill>
        <p:spPr>
          <a:xfrm flipH="1">
            <a:off x="-12008" y="3125351"/>
            <a:ext cx="9156007" cy="668338"/>
          </a:xfrm>
          <a:prstGeom prst="rect">
            <a:avLst/>
          </a:prstGeom>
          <a:effectLst/>
        </p:spPr>
      </p:pic>
      <p:sp>
        <p:nvSpPr>
          <p:cNvPr id="9" name="Textfeld 8"/>
          <p:cNvSpPr txBox="1"/>
          <p:nvPr userDrawn="1"/>
        </p:nvSpPr>
        <p:spPr>
          <a:xfrm>
            <a:off x="-34571" y="3132830"/>
            <a:ext cx="9202571" cy="58477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>
              <a:buSzPct val="70000"/>
            </a:pPr>
            <a:r>
              <a:rPr lang="de-DE" sz="3200" b="1" dirty="0" smtClean="0">
                <a:solidFill>
                  <a:schemeClr val="bg1"/>
                </a:solidFill>
                <a:latin typeface="Calibri"/>
                <a:cs typeface="Calibri"/>
              </a:rPr>
              <a:t>Titelfolie: Wien Energie</a:t>
            </a:r>
            <a:endParaRPr lang="de-DE" sz="32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6" name="Bild 5" descr="LogoFolie37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704" y="6165037"/>
            <a:ext cx="1642358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6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Wien Energie_TEXT_MIT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Bild 19" descr="Raute_W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70" y="1892837"/>
            <a:ext cx="599149" cy="39662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4800" y="544513"/>
            <a:ext cx="8507413" cy="631825"/>
          </a:xfrm>
        </p:spPr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08440" y="2403986"/>
            <a:ext cx="3960713" cy="334894"/>
          </a:xfr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ts val="1950"/>
              </a:lnSpc>
              <a:spcBef>
                <a:spcPts val="400"/>
              </a:spcBef>
              <a:spcAft>
                <a:spcPts val="1100"/>
              </a:spcAft>
              <a:buClrTx/>
              <a:buSzPct val="100000"/>
              <a:buFontTx/>
              <a:buNone/>
              <a:tabLst/>
              <a:defRPr lang="de-AT" sz="2400" b="1" i="0" kern="1200" baseline="0">
                <a:solidFill>
                  <a:schemeClr val="tx2"/>
                </a:solidFill>
                <a:latin typeface="+mj-lt"/>
                <a:ea typeface="+mn-ea"/>
                <a:cs typeface="DinPlus Medium"/>
              </a:defRPr>
            </a:lvl1pPr>
            <a:lvl2pPr>
              <a:lnSpc>
                <a:spcPts val="1950"/>
              </a:lnSpc>
              <a:defRPr sz="1800"/>
            </a:lvl2pPr>
            <a:lvl3pPr marL="342000" indent="-270000">
              <a:lnSpc>
                <a:spcPts val="1950"/>
              </a:lnSpc>
              <a:buSzPct val="65000"/>
              <a:defRPr sz="1800"/>
            </a:lvl3pPr>
            <a:lvl4pPr marL="522000">
              <a:lnSpc>
                <a:spcPts val="1700"/>
              </a:lnSpc>
              <a:spcBef>
                <a:spcPts val="300"/>
              </a:spcBef>
              <a:spcAft>
                <a:spcPts val="100"/>
              </a:spcAft>
              <a:defRPr/>
            </a:lvl4pPr>
          </a:lstStyle>
          <a:p>
            <a:pPr marL="0" marR="0" lvl="0" indent="0" algn="l" defTabSz="457200" rtl="0" eaLnBrk="1" fontAlgn="auto" latinLnBrk="0" hangingPunct="1">
              <a:lnSpc>
                <a:spcPts val="1950"/>
              </a:lnSpc>
              <a:spcBef>
                <a:spcPts val="400"/>
              </a:spcBef>
              <a:spcAft>
                <a:spcPts val="1100"/>
              </a:spcAft>
              <a:buClrTx/>
              <a:buSzPct val="100000"/>
              <a:buFontTx/>
              <a:buNone/>
              <a:tabLst/>
              <a:defRPr/>
            </a:pPr>
            <a:r>
              <a:rPr lang="de-AT" dirty="0" smtClean="0"/>
              <a:t>Headline</a:t>
            </a: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14920" y="2738880"/>
            <a:ext cx="3954234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platzhalter 27"/>
          <p:cNvSpPr>
            <a:spLocks noGrp="1"/>
          </p:cNvSpPr>
          <p:nvPr>
            <p:ph type="body" sz="quarter" idx="21"/>
          </p:nvPr>
        </p:nvSpPr>
        <p:spPr>
          <a:xfrm>
            <a:off x="302213" y="2911475"/>
            <a:ext cx="3960000" cy="3330575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FontTx/>
              <a:buNone/>
              <a:defRPr sz="2000"/>
            </a:lvl1pPr>
            <a:lvl2pPr>
              <a:buFontTx/>
              <a:buNone/>
              <a:defRPr sz="2000"/>
            </a:lvl2pPr>
            <a:lvl3pPr>
              <a:buFontTx/>
              <a:buNone/>
              <a:defRPr sz="2000"/>
            </a:lvl3pPr>
            <a:lvl4pPr>
              <a:buFontTx/>
              <a:buNone/>
              <a:defRPr sz="2000"/>
            </a:lvl4pPr>
            <a:lvl5pPr>
              <a:buFontTx/>
              <a:buNone/>
              <a:defRPr sz="2000"/>
            </a:lvl5pPr>
          </a:lstStyle>
          <a:p>
            <a:pPr lvl="0"/>
            <a:r>
              <a:rPr lang="de-DE" dirty="0" smtClean="0"/>
              <a:t>Textmasterformate </a:t>
            </a:r>
            <a:endParaRPr lang="de-AT" dirty="0"/>
          </a:p>
        </p:txBody>
      </p:sp>
      <p:sp>
        <p:nvSpPr>
          <p:cNvPr id="18" name="Bildplatzhalter 7"/>
          <p:cNvSpPr>
            <a:spLocks noGrp="1"/>
          </p:cNvSpPr>
          <p:nvPr userDrawn="1">
            <p:ph type="pic" sz="quarter" idx="14"/>
          </p:nvPr>
        </p:nvSpPr>
        <p:spPr>
          <a:xfrm>
            <a:off x="4570412" y="2403986"/>
            <a:ext cx="4241801" cy="3838064"/>
          </a:xfrm>
        </p:spPr>
        <p:txBody>
          <a:bodyPr/>
          <a:lstStyle/>
          <a:p>
            <a:endParaRPr lang="de-DE" dirty="0"/>
          </a:p>
        </p:txBody>
      </p:sp>
      <p:pic>
        <p:nvPicPr>
          <p:cNvPr id="11" name="Bild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6505199"/>
            <a:ext cx="9152575" cy="360000"/>
          </a:xfrm>
          <a:prstGeom prst="rect">
            <a:avLst/>
          </a:prstGeom>
        </p:spPr>
      </p:pic>
      <p:sp>
        <p:nvSpPr>
          <p:cNvPr id="12" name="Foliennummernplatzhalter 5"/>
          <p:cNvSpPr txBox="1">
            <a:spLocks/>
          </p:cNvSpPr>
          <p:nvPr userDrawn="1"/>
        </p:nvSpPr>
        <p:spPr>
          <a:xfrm>
            <a:off x="308430" y="6524021"/>
            <a:ext cx="394882" cy="32027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l" defTabSz="457200" rtl="0" eaLnBrk="1" latinLnBrk="0" hangingPunct="1">
              <a:defRPr sz="1050" kern="1200" baseline="0">
                <a:solidFill>
                  <a:schemeClr val="bg1"/>
                </a:solidFill>
                <a:latin typeface="Calibri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40AB66-0BB8-1C47-803D-BC2809EDFA31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4" name="Bild 13" descr="LogoFolie37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561" y="6505202"/>
            <a:ext cx="1493041" cy="35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2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Wien Energie_4 TEXTSPALTEN_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Bild 34" descr="Raute_WE_Klei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146" y="4584759"/>
            <a:ext cx="323999" cy="215999"/>
          </a:xfrm>
          <a:prstGeom prst="rect">
            <a:avLst/>
          </a:prstGeom>
        </p:spPr>
      </p:pic>
      <p:pic>
        <p:nvPicPr>
          <p:cNvPr id="36" name="Bild 35" descr="Raute_WE_Klei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786" y="2506675"/>
            <a:ext cx="323999" cy="215999"/>
          </a:xfrm>
          <a:prstGeom prst="rect">
            <a:avLst/>
          </a:prstGeom>
        </p:spPr>
      </p:pic>
      <p:pic>
        <p:nvPicPr>
          <p:cNvPr id="38" name="Bild 37" descr="Raute_WE_Klei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69" y="2506675"/>
            <a:ext cx="323999" cy="215999"/>
          </a:xfrm>
          <a:prstGeom prst="rect">
            <a:avLst/>
          </a:prstGeom>
        </p:spPr>
      </p:pic>
      <p:pic>
        <p:nvPicPr>
          <p:cNvPr id="37" name="Bild 36" descr="Raute_WE_Klei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09" y="4584759"/>
            <a:ext cx="323999" cy="21599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4800" y="544513"/>
            <a:ext cx="8521700" cy="631825"/>
          </a:xfrm>
        </p:spPr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76000" y="2536083"/>
            <a:ext cx="3600000" cy="580180"/>
          </a:xfr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ts val="1950"/>
              </a:lnSpc>
              <a:spcBef>
                <a:spcPts val="400"/>
              </a:spcBef>
              <a:spcAft>
                <a:spcPts val="1100"/>
              </a:spcAft>
              <a:buClrTx/>
              <a:buSzPct val="100000"/>
              <a:buFontTx/>
              <a:buNone/>
              <a:tabLst/>
              <a:defRPr lang="de-AT" sz="2400" b="1" i="0" kern="1200">
                <a:solidFill>
                  <a:schemeClr val="tx2"/>
                </a:solidFill>
                <a:latin typeface="+mj-lt"/>
                <a:ea typeface="+mn-ea"/>
                <a:cs typeface="DinPlus Medium"/>
              </a:defRPr>
            </a:lvl1pPr>
            <a:lvl2pPr>
              <a:lnSpc>
                <a:spcPts val="1950"/>
              </a:lnSpc>
              <a:defRPr sz="1800"/>
            </a:lvl2pPr>
            <a:lvl3pPr marL="342000" indent="-270000">
              <a:lnSpc>
                <a:spcPts val="1950"/>
              </a:lnSpc>
              <a:buSzPct val="65000"/>
              <a:defRPr sz="1800"/>
            </a:lvl3pPr>
            <a:lvl4pPr marL="522000">
              <a:lnSpc>
                <a:spcPts val="1700"/>
              </a:lnSpc>
              <a:spcBef>
                <a:spcPts val="300"/>
              </a:spcBef>
              <a:spcAft>
                <a:spcPts val="100"/>
              </a:spcAft>
              <a:defRPr/>
            </a:lvl4pPr>
          </a:lstStyle>
          <a:p>
            <a:pPr marL="0" marR="0" lvl="0" indent="0" algn="l" defTabSz="457200" rtl="0" eaLnBrk="1" fontAlgn="auto" latinLnBrk="0" hangingPunct="1">
              <a:lnSpc>
                <a:spcPts val="1950"/>
              </a:lnSpc>
              <a:spcBef>
                <a:spcPts val="400"/>
              </a:spcBef>
              <a:spcAft>
                <a:spcPts val="1100"/>
              </a:spcAft>
              <a:buClrTx/>
              <a:buSzPct val="100000"/>
              <a:buFontTx/>
              <a:buNone/>
              <a:tabLst/>
              <a:defRPr/>
            </a:pPr>
            <a:r>
              <a:rPr lang="de-AT" dirty="0" smtClean="0"/>
              <a:t>Headline</a:t>
            </a:r>
          </a:p>
        </p:txBody>
      </p:sp>
      <p:sp>
        <p:nvSpPr>
          <p:cNvPr id="16" name="Textplatzhalter 4"/>
          <p:cNvSpPr>
            <a:spLocks noGrp="1"/>
          </p:cNvSpPr>
          <p:nvPr>
            <p:ph type="body" sz="quarter" idx="22" hasCustomPrompt="1"/>
          </p:nvPr>
        </p:nvSpPr>
        <p:spPr>
          <a:xfrm>
            <a:off x="5231194" y="2526557"/>
            <a:ext cx="3595306" cy="589705"/>
          </a:xfr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ts val="1950"/>
              </a:lnSpc>
              <a:spcBef>
                <a:spcPts val="400"/>
              </a:spcBef>
              <a:spcAft>
                <a:spcPts val="1100"/>
              </a:spcAft>
              <a:buClrTx/>
              <a:buSzPct val="100000"/>
              <a:buFontTx/>
              <a:buNone/>
              <a:tabLst/>
              <a:defRPr lang="de-AT" sz="2400" b="1" i="0" kern="1200">
                <a:solidFill>
                  <a:schemeClr val="tx2"/>
                </a:solidFill>
                <a:latin typeface="+mj-lt"/>
                <a:ea typeface="+mn-ea"/>
                <a:cs typeface="DinPlus Medium"/>
              </a:defRPr>
            </a:lvl1pPr>
            <a:lvl2pPr>
              <a:lnSpc>
                <a:spcPts val="1950"/>
              </a:lnSpc>
              <a:defRPr sz="1800"/>
            </a:lvl2pPr>
            <a:lvl3pPr marL="342000" indent="-270000">
              <a:lnSpc>
                <a:spcPts val="1950"/>
              </a:lnSpc>
              <a:buSzPct val="65000"/>
              <a:defRPr sz="1800"/>
            </a:lvl3pPr>
            <a:lvl4pPr marL="522000">
              <a:lnSpc>
                <a:spcPts val="1700"/>
              </a:lnSpc>
              <a:spcBef>
                <a:spcPts val="300"/>
              </a:spcBef>
              <a:spcAft>
                <a:spcPts val="100"/>
              </a:spcAft>
              <a:defRPr/>
            </a:lvl4pPr>
          </a:lstStyle>
          <a:p>
            <a:pPr marL="0" marR="0" lvl="0" indent="0" algn="l" defTabSz="457200" rtl="0" eaLnBrk="1" fontAlgn="auto" latinLnBrk="0" hangingPunct="1">
              <a:lnSpc>
                <a:spcPts val="1950"/>
              </a:lnSpc>
              <a:spcBef>
                <a:spcPts val="400"/>
              </a:spcBef>
              <a:spcAft>
                <a:spcPts val="1100"/>
              </a:spcAft>
              <a:buClrTx/>
              <a:buSzPct val="100000"/>
              <a:buFontTx/>
              <a:buNone/>
              <a:tabLst/>
              <a:defRPr/>
            </a:pPr>
            <a:r>
              <a:rPr lang="de-AT" dirty="0" smtClean="0"/>
              <a:t>Headline</a:t>
            </a:r>
          </a:p>
        </p:txBody>
      </p:sp>
      <p:cxnSp>
        <p:nvCxnSpPr>
          <p:cNvPr id="17" name="Gerade Verbindung 16"/>
          <p:cNvCxnSpPr/>
          <p:nvPr userDrawn="1"/>
        </p:nvCxnSpPr>
        <p:spPr>
          <a:xfrm flipV="1">
            <a:off x="4544250" y="2175606"/>
            <a:ext cx="0" cy="3676763"/>
          </a:xfrm>
          <a:prstGeom prst="line">
            <a:avLst/>
          </a:prstGeom>
          <a:ln w="6350" cmpd="sng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platzhalt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63868" y="4617194"/>
            <a:ext cx="3600000" cy="612006"/>
          </a:xfr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ts val="1950"/>
              </a:lnSpc>
              <a:spcBef>
                <a:spcPts val="400"/>
              </a:spcBef>
              <a:spcAft>
                <a:spcPts val="1100"/>
              </a:spcAft>
              <a:buClrTx/>
              <a:buSzPct val="100000"/>
              <a:buFontTx/>
              <a:buNone/>
              <a:tabLst/>
              <a:defRPr lang="de-AT" sz="2400" b="1" i="0" kern="1200">
                <a:solidFill>
                  <a:schemeClr val="tx2"/>
                </a:solidFill>
                <a:latin typeface="+mj-lt"/>
                <a:ea typeface="+mn-ea"/>
                <a:cs typeface="DinPlus Medium"/>
              </a:defRPr>
            </a:lvl1pPr>
            <a:lvl2pPr>
              <a:lnSpc>
                <a:spcPts val="1950"/>
              </a:lnSpc>
              <a:defRPr sz="1800"/>
            </a:lvl2pPr>
            <a:lvl3pPr marL="342000" indent="-270000">
              <a:lnSpc>
                <a:spcPts val="1950"/>
              </a:lnSpc>
              <a:buSzPct val="65000"/>
              <a:defRPr sz="1800"/>
            </a:lvl3pPr>
            <a:lvl4pPr marL="522000">
              <a:lnSpc>
                <a:spcPts val="1700"/>
              </a:lnSpc>
              <a:spcBef>
                <a:spcPts val="300"/>
              </a:spcBef>
              <a:spcAft>
                <a:spcPts val="100"/>
              </a:spcAft>
              <a:defRPr/>
            </a:lvl4pPr>
          </a:lstStyle>
          <a:p>
            <a:pPr marL="0" marR="0" lvl="0" indent="0" algn="l" defTabSz="457200" rtl="0" eaLnBrk="1" fontAlgn="auto" latinLnBrk="0" hangingPunct="1">
              <a:lnSpc>
                <a:spcPts val="1950"/>
              </a:lnSpc>
              <a:spcBef>
                <a:spcPts val="400"/>
              </a:spcBef>
              <a:spcAft>
                <a:spcPts val="1100"/>
              </a:spcAft>
              <a:buClrTx/>
              <a:buSzPct val="100000"/>
              <a:buFontTx/>
              <a:buNone/>
              <a:tabLst/>
              <a:defRPr/>
            </a:pPr>
            <a:r>
              <a:rPr lang="de-AT" dirty="0" smtClean="0"/>
              <a:t>Headline</a:t>
            </a:r>
          </a:p>
        </p:txBody>
      </p:sp>
      <p:cxnSp>
        <p:nvCxnSpPr>
          <p:cNvPr id="21" name="Gerade Verbindung 20"/>
          <p:cNvCxnSpPr/>
          <p:nvPr userDrawn="1"/>
        </p:nvCxnSpPr>
        <p:spPr>
          <a:xfrm>
            <a:off x="314919" y="4061362"/>
            <a:ext cx="8517801" cy="0"/>
          </a:xfrm>
          <a:prstGeom prst="line">
            <a:avLst/>
          </a:prstGeom>
          <a:ln w="6350" cmpd="sng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platzhalter 4"/>
          <p:cNvSpPr>
            <a:spLocks noGrp="1"/>
          </p:cNvSpPr>
          <p:nvPr>
            <p:ph type="body" sz="quarter" idx="26" hasCustomPrompt="1"/>
          </p:nvPr>
        </p:nvSpPr>
        <p:spPr>
          <a:xfrm>
            <a:off x="5229675" y="4607388"/>
            <a:ext cx="3596825" cy="621811"/>
          </a:xfr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ts val="1950"/>
              </a:lnSpc>
              <a:spcBef>
                <a:spcPts val="400"/>
              </a:spcBef>
              <a:spcAft>
                <a:spcPts val="1100"/>
              </a:spcAft>
              <a:buClrTx/>
              <a:buSzPct val="100000"/>
              <a:buFontTx/>
              <a:buNone/>
              <a:tabLst/>
              <a:defRPr lang="de-AT" sz="2400" b="1" i="0" kern="1200">
                <a:solidFill>
                  <a:schemeClr val="tx2"/>
                </a:solidFill>
                <a:latin typeface="+mj-lt"/>
                <a:ea typeface="+mn-ea"/>
                <a:cs typeface="DinPlus Medium"/>
              </a:defRPr>
            </a:lvl1pPr>
            <a:lvl2pPr>
              <a:lnSpc>
                <a:spcPts val="1950"/>
              </a:lnSpc>
              <a:defRPr sz="1800"/>
            </a:lvl2pPr>
            <a:lvl3pPr marL="342000" indent="-270000">
              <a:lnSpc>
                <a:spcPts val="1950"/>
              </a:lnSpc>
              <a:buSzPct val="65000"/>
              <a:defRPr sz="1800"/>
            </a:lvl3pPr>
            <a:lvl4pPr marL="522000">
              <a:lnSpc>
                <a:spcPts val="1700"/>
              </a:lnSpc>
              <a:spcBef>
                <a:spcPts val="300"/>
              </a:spcBef>
              <a:spcAft>
                <a:spcPts val="100"/>
              </a:spcAft>
              <a:defRPr/>
            </a:lvl4pPr>
          </a:lstStyle>
          <a:p>
            <a:pPr marL="0" marR="0" lvl="0" indent="0" algn="l" defTabSz="457200" rtl="0" eaLnBrk="1" fontAlgn="auto" latinLnBrk="0" hangingPunct="1">
              <a:lnSpc>
                <a:spcPts val="1950"/>
              </a:lnSpc>
              <a:spcBef>
                <a:spcPts val="400"/>
              </a:spcBef>
              <a:spcAft>
                <a:spcPts val="1100"/>
              </a:spcAft>
              <a:buClrTx/>
              <a:buSzPct val="100000"/>
              <a:buFontTx/>
              <a:buNone/>
              <a:tabLst/>
              <a:defRPr/>
            </a:pPr>
            <a:r>
              <a:rPr lang="de-AT" dirty="0" smtClean="0"/>
              <a:t>Headline</a:t>
            </a:r>
          </a:p>
        </p:txBody>
      </p:sp>
      <p:pic>
        <p:nvPicPr>
          <p:cNvPr id="25" name="Bild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6505199"/>
            <a:ext cx="9152575" cy="360000"/>
          </a:xfrm>
          <a:prstGeom prst="rect">
            <a:avLst/>
          </a:prstGeom>
        </p:spPr>
      </p:pic>
      <p:sp>
        <p:nvSpPr>
          <p:cNvPr id="28" name="Foliennummernplatzhalter 5"/>
          <p:cNvSpPr txBox="1">
            <a:spLocks/>
          </p:cNvSpPr>
          <p:nvPr userDrawn="1"/>
        </p:nvSpPr>
        <p:spPr>
          <a:xfrm>
            <a:off x="308430" y="6524021"/>
            <a:ext cx="394882" cy="32027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l" defTabSz="457200" rtl="0" eaLnBrk="1" latinLnBrk="0" hangingPunct="1">
              <a:defRPr sz="1050" kern="1200" baseline="0">
                <a:solidFill>
                  <a:schemeClr val="bg1"/>
                </a:solidFill>
                <a:latin typeface="Calibri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40AB66-0BB8-1C47-803D-BC2809EDFA31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9" name="Bild 18" descr="LogoFolie37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561" y="6505202"/>
            <a:ext cx="1493041" cy="35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76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Wien Energie_4 TEXTSPALTEN_Headline mit Sub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Bild 35" descr="Raute_WE_Klei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060" y="4271511"/>
            <a:ext cx="323999" cy="215999"/>
          </a:xfrm>
          <a:prstGeom prst="rect">
            <a:avLst/>
          </a:prstGeom>
        </p:spPr>
      </p:pic>
      <p:pic>
        <p:nvPicPr>
          <p:cNvPr id="37" name="Bild 36" descr="Raute_WE_Klei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381" y="2243007"/>
            <a:ext cx="323999" cy="215999"/>
          </a:xfrm>
          <a:prstGeom prst="rect">
            <a:avLst/>
          </a:prstGeom>
        </p:spPr>
      </p:pic>
      <p:pic>
        <p:nvPicPr>
          <p:cNvPr id="38" name="Bild 37" descr="Raute_WE_Klei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58" y="4271511"/>
            <a:ext cx="323999" cy="215999"/>
          </a:xfrm>
          <a:prstGeom prst="rect">
            <a:avLst/>
          </a:prstGeom>
        </p:spPr>
      </p:pic>
      <p:pic>
        <p:nvPicPr>
          <p:cNvPr id="39" name="Bild 38" descr="Raute_WE_Klei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58" y="2243007"/>
            <a:ext cx="323999" cy="21599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4800" y="544513"/>
            <a:ext cx="8521174" cy="631825"/>
          </a:xfrm>
        </p:spPr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76000" y="2244724"/>
            <a:ext cx="3600000" cy="474401"/>
          </a:xfr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ts val="1950"/>
              </a:lnSpc>
              <a:spcBef>
                <a:spcPts val="400"/>
              </a:spcBef>
              <a:spcAft>
                <a:spcPts val="1100"/>
              </a:spcAft>
              <a:buClrTx/>
              <a:buSzPct val="100000"/>
              <a:buFontTx/>
              <a:buNone/>
              <a:tabLst/>
              <a:defRPr lang="de-AT" sz="2400" b="1" i="0" kern="1200">
                <a:solidFill>
                  <a:schemeClr val="tx2"/>
                </a:solidFill>
                <a:latin typeface="+mj-lt"/>
                <a:ea typeface="+mn-ea"/>
                <a:cs typeface="DinPlus Medium"/>
              </a:defRPr>
            </a:lvl1pPr>
            <a:lvl2pPr>
              <a:lnSpc>
                <a:spcPts val="1950"/>
              </a:lnSpc>
              <a:defRPr sz="1800"/>
            </a:lvl2pPr>
            <a:lvl3pPr marL="342000" indent="-270000">
              <a:lnSpc>
                <a:spcPts val="1950"/>
              </a:lnSpc>
              <a:buSzPct val="65000"/>
              <a:defRPr sz="1800"/>
            </a:lvl3pPr>
            <a:lvl4pPr marL="522000">
              <a:lnSpc>
                <a:spcPts val="1700"/>
              </a:lnSpc>
              <a:spcBef>
                <a:spcPts val="300"/>
              </a:spcBef>
              <a:spcAft>
                <a:spcPts val="100"/>
              </a:spcAft>
              <a:defRPr/>
            </a:lvl4pPr>
          </a:lstStyle>
          <a:p>
            <a:pPr marL="0" marR="0" lvl="0" indent="0" algn="l" defTabSz="457200" rtl="0" eaLnBrk="1" fontAlgn="auto" latinLnBrk="0" hangingPunct="1">
              <a:lnSpc>
                <a:spcPts val="1950"/>
              </a:lnSpc>
              <a:spcBef>
                <a:spcPts val="400"/>
              </a:spcBef>
              <a:spcAft>
                <a:spcPts val="1100"/>
              </a:spcAft>
              <a:buClrTx/>
              <a:buSzPct val="100000"/>
              <a:buFontTx/>
              <a:buNone/>
              <a:tabLst/>
              <a:defRPr/>
            </a:pPr>
            <a:r>
              <a:rPr lang="de-AT" dirty="0" smtClean="0"/>
              <a:t>Headline</a:t>
            </a:r>
          </a:p>
        </p:txBody>
      </p:sp>
      <p:sp>
        <p:nvSpPr>
          <p:cNvPr id="28" name="Textplatzhalter 27"/>
          <p:cNvSpPr>
            <a:spLocks noGrp="1"/>
          </p:cNvSpPr>
          <p:nvPr>
            <p:ph type="body" sz="quarter" idx="21"/>
          </p:nvPr>
        </p:nvSpPr>
        <p:spPr>
          <a:xfrm>
            <a:off x="302215" y="2721476"/>
            <a:ext cx="3961654" cy="1071062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FontTx/>
              <a:buNone/>
              <a:defRPr sz="2000"/>
            </a:lvl1pPr>
            <a:lvl2pPr>
              <a:buFontTx/>
              <a:buNone/>
              <a:defRPr sz="2000"/>
            </a:lvl2pPr>
            <a:lvl3pPr>
              <a:buFontTx/>
              <a:buNone/>
              <a:defRPr sz="2000"/>
            </a:lvl3pPr>
            <a:lvl4pPr>
              <a:buFontTx/>
              <a:buNone/>
              <a:defRPr sz="2000"/>
            </a:lvl4pPr>
            <a:lvl5pPr>
              <a:buFontTx/>
              <a:buNone/>
              <a:defRPr sz="2000"/>
            </a:lvl5pPr>
          </a:lstStyle>
          <a:p>
            <a:pPr lvl="0"/>
            <a:r>
              <a:rPr lang="de-DE" dirty="0" smtClean="0"/>
              <a:t>Textmasterformate </a:t>
            </a:r>
            <a:endParaRPr lang="de-AT" dirty="0"/>
          </a:p>
        </p:txBody>
      </p:sp>
      <p:sp>
        <p:nvSpPr>
          <p:cNvPr id="16" name="Textplatzhalter 4"/>
          <p:cNvSpPr>
            <a:spLocks noGrp="1"/>
          </p:cNvSpPr>
          <p:nvPr>
            <p:ph type="body" sz="quarter" idx="22" hasCustomPrompt="1"/>
          </p:nvPr>
        </p:nvSpPr>
        <p:spPr>
          <a:xfrm>
            <a:off x="5231194" y="2244723"/>
            <a:ext cx="3594780" cy="464877"/>
          </a:xfr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ts val="1950"/>
              </a:lnSpc>
              <a:spcBef>
                <a:spcPts val="400"/>
              </a:spcBef>
              <a:spcAft>
                <a:spcPts val="1100"/>
              </a:spcAft>
              <a:buClrTx/>
              <a:buSzPct val="100000"/>
              <a:buFontTx/>
              <a:buNone/>
              <a:tabLst/>
              <a:defRPr lang="de-AT" sz="2400" b="1" i="0" kern="1200">
                <a:solidFill>
                  <a:schemeClr val="tx2"/>
                </a:solidFill>
                <a:latin typeface="+mj-lt"/>
                <a:ea typeface="+mn-ea"/>
                <a:cs typeface="DinPlus Medium"/>
              </a:defRPr>
            </a:lvl1pPr>
            <a:lvl2pPr>
              <a:lnSpc>
                <a:spcPts val="1950"/>
              </a:lnSpc>
              <a:defRPr sz="1800"/>
            </a:lvl2pPr>
            <a:lvl3pPr marL="342000" indent="-270000">
              <a:lnSpc>
                <a:spcPts val="1950"/>
              </a:lnSpc>
              <a:buSzPct val="65000"/>
              <a:defRPr sz="1800"/>
            </a:lvl3pPr>
            <a:lvl4pPr marL="522000">
              <a:lnSpc>
                <a:spcPts val="1700"/>
              </a:lnSpc>
              <a:spcBef>
                <a:spcPts val="300"/>
              </a:spcBef>
              <a:spcAft>
                <a:spcPts val="100"/>
              </a:spcAft>
              <a:defRPr/>
            </a:lvl4pPr>
          </a:lstStyle>
          <a:p>
            <a:pPr marL="0" marR="0" lvl="0" indent="0" algn="l" defTabSz="457200" rtl="0" eaLnBrk="1" fontAlgn="auto" latinLnBrk="0" hangingPunct="1">
              <a:lnSpc>
                <a:spcPts val="1950"/>
              </a:lnSpc>
              <a:spcBef>
                <a:spcPts val="400"/>
              </a:spcBef>
              <a:spcAft>
                <a:spcPts val="1100"/>
              </a:spcAft>
              <a:buClrTx/>
              <a:buSzPct val="100000"/>
              <a:buFontTx/>
              <a:buNone/>
              <a:tabLst/>
              <a:defRPr/>
            </a:pPr>
            <a:r>
              <a:rPr lang="de-AT" dirty="0" smtClean="0"/>
              <a:t>Headline</a:t>
            </a:r>
          </a:p>
        </p:txBody>
      </p:sp>
      <p:cxnSp>
        <p:nvCxnSpPr>
          <p:cNvPr id="17" name="Gerade Verbindung 16"/>
          <p:cNvCxnSpPr/>
          <p:nvPr userDrawn="1"/>
        </p:nvCxnSpPr>
        <p:spPr>
          <a:xfrm flipV="1">
            <a:off x="4544250" y="2175606"/>
            <a:ext cx="0" cy="3676763"/>
          </a:xfrm>
          <a:prstGeom prst="line">
            <a:avLst/>
          </a:prstGeom>
          <a:ln w="6350" cmpd="sng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platzhalter 27"/>
          <p:cNvSpPr>
            <a:spLocks noGrp="1"/>
          </p:cNvSpPr>
          <p:nvPr>
            <p:ph type="body" sz="quarter" idx="23"/>
          </p:nvPr>
        </p:nvSpPr>
        <p:spPr>
          <a:xfrm>
            <a:off x="4899025" y="2721475"/>
            <a:ext cx="3926949" cy="1071063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FontTx/>
              <a:buNone/>
              <a:defRPr sz="2000"/>
            </a:lvl1pPr>
            <a:lvl2pPr>
              <a:buFontTx/>
              <a:buNone/>
              <a:defRPr sz="2000"/>
            </a:lvl2pPr>
            <a:lvl3pPr>
              <a:buFontTx/>
              <a:buNone/>
              <a:defRPr sz="2000"/>
            </a:lvl3pPr>
            <a:lvl4pPr>
              <a:buFontTx/>
              <a:buNone/>
              <a:defRPr sz="2000"/>
            </a:lvl4pPr>
            <a:lvl5pPr>
              <a:buFontTx/>
              <a:buNone/>
              <a:defRPr sz="2000"/>
            </a:lvl5pPr>
          </a:lstStyle>
          <a:p>
            <a:pPr lvl="0"/>
            <a:r>
              <a:rPr lang="de-DE" dirty="0" smtClean="0"/>
              <a:t>Textmasterformate </a:t>
            </a:r>
            <a:endParaRPr lang="de-AT" dirty="0"/>
          </a:p>
        </p:txBody>
      </p:sp>
      <p:sp>
        <p:nvSpPr>
          <p:cNvPr id="20" name="Textplatzhalt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63868" y="4294818"/>
            <a:ext cx="3600000" cy="495614"/>
          </a:xfr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ts val="1950"/>
              </a:lnSpc>
              <a:spcBef>
                <a:spcPts val="400"/>
              </a:spcBef>
              <a:spcAft>
                <a:spcPts val="1100"/>
              </a:spcAft>
              <a:buClrTx/>
              <a:buSzPct val="100000"/>
              <a:buFontTx/>
              <a:buNone/>
              <a:tabLst/>
              <a:defRPr lang="de-AT" sz="2400" b="1" i="0" kern="1200">
                <a:solidFill>
                  <a:schemeClr val="tx2"/>
                </a:solidFill>
                <a:latin typeface="+mj-lt"/>
                <a:ea typeface="+mn-ea"/>
                <a:cs typeface="DinPlus Medium"/>
              </a:defRPr>
            </a:lvl1pPr>
            <a:lvl2pPr>
              <a:lnSpc>
                <a:spcPts val="1950"/>
              </a:lnSpc>
              <a:defRPr sz="1800"/>
            </a:lvl2pPr>
            <a:lvl3pPr marL="342000" indent="-270000">
              <a:lnSpc>
                <a:spcPts val="1950"/>
              </a:lnSpc>
              <a:buSzPct val="65000"/>
              <a:defRPr sz="1800"/>
            </a:lvl3pPr>
            <a:lvl4pPr marL="522000">
              <a:lnSpc>
                <a:spcPts val="1700"/>
              </a:lnSpc>
              <a:spcBef>
                <a:spcPts val="300"/>
              </a:spcBef>
              <a:spcAft>
                <a:spcPts val="100"/>
              </a:spcAft>
              <a:defRPr/>
            </a:lvl4pPr>
          </a:lstStyle>
          <a:p>
            <a:pPr marL="0" marR="0" lvl="0" indent="0" algn="l" defTabSz="457200" rtl="0" eaLnBrk="1" fontAlgn="auto" latinLnBrk="0" hangingPunct="1">
              <a:lnSpc>
                <a:spcPts val="1950"/>
              </a:lnSpc>
              <a:spcBef>
                <a:spcPts val="400"/>
              </a:spcBef>
              <a:spcAft>
                <a:spcPts val="1100"/>
              </a:spcAft>
              <a:buClrTx/>
              <a:buSzPct val="100000"/>
              <a:buFontTx/>
              <a:buNone/>
              <a:tabLst/>
              <a:defRPr/>
            </a:pPr>
            <a:r>
              <a:rPr lang="de-AT" dirty="0" smtClean="0"/>
              <a:t>Headline</a:t>
            </a:r>
          </a:p>
        </p:txBody>
      </p:sp>
      <p:cxnSp>
        <p:nvCxnSpPr>
          <p:cNvPr id="21" name="Gerade Verbindung 20"/>
          <p:cNvCxnSpPr/>
          <p:nvPr userDrawn="1"/>
        </p:nvCxnSpPr>
        <p:spPr>
          <a:xfrm>
            <a:off x="314919" y="4061362"/>
            <a:ext cx="8517801" cy="0"/>
          </a:xfrm>
          <a:prstGeom prst="line">
            <a:avLst/>
          </a:prstGeom>
          <a:ln w="6350" cmpd="sng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platzhalter 27"/>
          <p:cNvSpPr>
            <a:spLocks noGrp="1"/>
          </p:cNvSpPr>
          <p:nvPr>
            <p:ph type="body" sz="quarter" idx="25"/>
          </p:nvPr>
        </p:nvSpPr>
        <p:spPr>
          <a:xfrm>
            <a:off x="302868" y="4802306"/>
            <a:ext cx="3979645" cy="1439743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FontTx/>
              <a:buNone/>
              <a:defRPr sz="2000"/>
            </a:lvl1pPr>
            <a:lvl2pPr>
              <a:buFontTx/>
              <a:buNone/>
              <a:defRPr sz="2000"/>
            </a:lvl2pPr>
            <a:lvl3pPr>
              <a:buFontTx/>
              <a:buNone/>
              <a:defRPr sz="2000"/>
            </a:lvl3pPr>
            <a:lvl4pPr>
              <a:buFontTx/>
              <a:buNone/>
              <a:defRPr sz="2000"/>
            </a:lvl4pPr>
            <a:lvl5pPr>
              <a:buFontTx/>
              <a:buNone/>
              <a:defRPr sz="2000"/>
            </a:lvl5pPr>
          </a:lstStyle>
          <a:p>
            <a:pPr lvl="0"/>
            <a:r>
              <a:rPr lang="de-DE" dirty="0" smtClean="0"/>
              <a:t>Textmasterformate </a:t>
            </a:r>
            <a:endParaRPr lang="de-AT" dirty="0"/>
          </a:p>
        </p:txBody>
      </p:sp>
      <p:sp>
        <p:nvSpPr>
          <p:cNvPr id="26" name="Textplatzhalter 4"/>
          <p:cNvSpPr>
            <a:spLocks noGrp="1"/>
          </p:cNvSpPr>
          <p:nvPr>
            <p:ph type="body" sz="quarter" idx="26" hasCustomPrompt="1"/>
          </p:nvPr>
        </p:nvSpPr>
        <p:spPr>
          <a:xfrm>
            <a:off x="5229675" y="4285012"/>
            <a:ext cx="3596299" cy="505420"/>
          </a:xfr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ts val="1950"/>
              </a:lnSpc>
              <a:spcBef>
                <a:spcPts val="400"/>
              </a:spcBef>
              <a:spcAft>
                <a:spcPts val="1100"/>
              </a:spcAft>
              <a:buClrTx/>
              <a:buSzPct val="100000"/>
              <a:buFontTx/>
              <a:buNone/>
              <a:tabLst/>
              <a:defRPr lang="de-AT" sz="2400" b="1" i="0" kern="1200">
                <a:solidFill>
                  <a:schemeClr val="tx2"/>
                </a:solidFill>
                <a:latin typeface="+mj-lt"/>
                <a:ea typeface="+mn-ea"/>
                <a:cs typeface="DinPlus Medium"/>
              </a:defRPr>
            </a:lvl1pPr>
            <a:lvl2pPr>
              <a:lnSpc>
                <a:spcPts val="1950"/>
              </a:lnSpc>
              <a:defRPr sz="1800"/>
            </a:lvl2pPr>
            <a:lvl3pPr marL="342000" indent="-270000">
              <a:lnSpc>
                <a:spcPts val="1950"/>
              </a:lnSpc>
              <a:buSzPct val="65000"/>
              <a:defRPr sz="1800"/>
            </a:lvl3pPr>
            <a:lvl4pPr marL="522000">
              <a:lnSpc>
                <a:spcPts val="1700"/>
              </a:lnSpc>
              <a:spcBef>
                <a:spcPts val="300"/>
              </a:spcBef>
              <a:spcAft>
                <a:spcPts val="100"/>
              </a:spcAft>
              <a:defRPr/>
            </a:lvl4pPr>
          </a:lstStyle>
          <a:p>
            <a:pPr marL="0" marR="0" lvl="0" indent="0" algn="l" defTabSz="457200" rtl="0" eaLnBrk="1" fontAlgn="auto" latinLnBrk="0" hangingPunct="1">
              <a:lnSpc>
                <a:spcPts val="1950"/>
              </a:lnSpc>
              <a:spcBef>
                <a:spcPts val="400"/>
              </a:spcBef>
              <a:spcAft>
                <a:spcPts val="1100"/>
              </a:spcAft>
              <a:buClrTx/>
              <a:buSzPct val="100000"/>
              <a:buFontTx/>
              <a:buNone/>
              <a:tabLst/>
              <a:defRPr/>
            </a:pPr>
            <a:r>
              <a:rPr lang="de-AT" dirty="0" smtClean="0"/>
              <a:t>Headline</a:t>
            </a:r>
          </a:p>
        </p:txBody>
      </p:sp>
      <p:sp>
        <p:nvSpPr>
          <p:cNvPr id="35" name="Textplatzhalter 27"/>
          <p:cNvSpPr>
            <a:spLocks noGrp="1"/>
          </p:cNvSpPr>
          <p:nvPr>
            <p:ph type="body" sz="quarter" idx="27"/>
          </p:nvPr>
        </p:nvSpPr>
        <p:spPr>
          <a:xfrm>
            <a:off x="4899025" y="4792501"/>
            <a:ext cx="3926949" cy="1449547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FontTx/>
              <a:buNone/>
              <a:defRPr sz="2000"/>
            </a:lvl1pPr>
            <a:lvl2pPr>
              <a:buFontTx/>
              <a:buNone/>
              <a:defRPr sz="2000"/>
            </a:lvl2pPr>
            <a:lvl3pPr>
              <a:buFontTx/>
              <a:buNone/>
              <a:defRPr sz="2000"/>
            </a:lvl3pPr>
            <a:lvl4pPr>
              <a:buFontTx/>
              <a:buNone/>
              <a:defRPr sz="2000"/>
            </a:lvl4pPr>
            <a:lvl5pPr>
              <a:buFontTx/>
              <a:buNone/>
              <a:defRPr sz="2000"/>
            </a:lvl5pPr>
          </a:lstStyle>
          <a:p>
            <a:pPr lvl="0"/>
            <a:r>
              <a:rPr lang="de-DE" dirty="0" smtClean="0"/>
              <a:t>Textmasterformate </a:t>
            </a:r>
            <a:endParaRPr lang="de-AT" dirty="0"/>
          </a:p>
        </p:txBody>
      </p:sp>
      <p:pic>
        <p:nvPicPr>
          <p:cNvPr id="22" name="Bild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6505199"/>
            <a:ext cx="9152575" cy="360000"/>
          </a:xfrm>
          <a:prstGeom prst="rect">
            <a:avLst/>
          </a:prstGeom>
        </p:spPr>
      </p:pic>
      <p:sp>
        <p:nvSpPr>
          <p:cNvPr id="33" name="Foliennummernplatzhalter 5"/>
          <p:cNvSpPr txBox="1">
            <a:spLocks/>
          </p:cNvSpPr>
          <p:nvPr userDrawn="1"/>
        </p:nvSpPr>
        <p:spPr>
          <a:xfrm>
            <a:off x="308430" y="6524021"/>
            <a:ext cx="394882" cy="32027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l" defTabSz="457200" rtl="0" eaLnBrk="1" latinLnBrk="0" hangingPunct="1">
              <a:defRPr sz="1050" kern="1200" baseline="0">
                <a:solidFill>
                  <a:schemeClr val="bg1"/>
                </a:solidFill>
                <a:latin typeface="Calibri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40AB66-0BB8-1C47-803D-BC2809EDFA31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24" name="Bild 23" descr="LogoFolie37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561" y="6505202"/>
            <a:ext cx="1493041" cy="35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30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Wien Energie_KAP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de-DE" dirty="0"/>
          </a:p>
        </p:txBody>
      </p:sp>
      <p:pic>
        <p:nvPicPr>
          <p:cNvPr id="9" name="Bild 8" descr="Balken_hell.png"/>
          <p:cNvPicPr>
            <a:picLocks/>
          </p:cNvPicPr>
          <p:nvPr userDrawn="1"/>
        </p:nvPicPr>
        <p:blipFill>
          <a:blip r:embed="rId2">
            <a:alphaModFix amt="86000"/>
          </a:blip>
          <a:stretch>
            <a:fillRect/>
          </a:stretch>
        </p:blipFill>
        <p:spPr>
          <a:xfrm>
            <a:off x="-12007" y="3125351"/>
            <a:ext cx="5109600" cy="668338"/>
          </a:xfrm>
          <a:prstGeom prst="rect">
            <a:avLst/>
          </a:prstGeom>
          <a:effectLst/>
        </p:spPr>
      </p:pic>
      <p:pic>
        <p:nvPicPr>
          <p:cNvPr id="14" name="Bild 13" descr="Balken_hell.png"/>
          <p:cNvPicPr>
            <a:picLocks/>
          </p:cNvPicPr>
          <p:nvPr userDrawn="1"/>
        </p:nvPicPr>
        <p:blipFill rotWithShape="1">
          <a:blip r:embed="rId3" cstate="screen">
            <a:alphaModFix amt="8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103865" y="3125351"/>
            <a:ext cx="1040134" cy="668338"/>
          </a:xfrm>
          <a:prstGeom prst="rect">
            <a:avLst/>
          </a:prstGeom>
          <a:effectLst/>
        </p:spPr>
      </p:pic>
      <p:sp>
        <p:nvSpPr>
          <p:cNvPr id="16" name="Textfeld 15"/>
          <p:cNvSpPr txBox="1"/>
          <p:nvPr userDrawn="1"/>
        </p:nvSpPr>
        <p:spPr>
          <a:xfrm>
            <a:off x="298450" y="3177298"/>
            <a:ext cx="4487445" cy="55399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>
              <a:buSzPct val="70000"/>
            </a:pPr>
            <a:r>
              <a:rPr lang="de-DE" sz="3000" b="1" dirty="0" smtClean="0">
                <a:solidFill>
                  <a:schemeClr val="bg1"/>
                </a:solidFill>
                <a:latin typeface="Calibri"/>
                <a:cs typeface="Calibri"/>
              </a:rPr>
              <a:t>Kapitelfolie: Wien Energie</a:t>
            </a:r>
            <a:endParaRPr lang="de-DE" sz="30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7" name="Bild 6" descr="LogoFolie37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332" y="3122338"/>
            <a:ext cx="2770822" cy="668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40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Wien Energie_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4800" y="544513"/>
            <a:ext cx="8521700" cy="631825"/>
          </a:xfrm>
        </p:spPr>
        <p:txBody>
          <a:bodyPr/>
          <a:lstStyle/>
          <a:p>
            <a:r>
              <a:rPr lang="de-AT" dirty="0" smtClean="0"/>
              <a:t>Mastertitelformat bearbeiten</a:t>
            </a:r>
            <a:endParaRPr lang="de-DE" dirty="0"/>
          </a:p>
        </p:txBody>
      </p:sp>
      <p:pic>
        <p:nvPicPr>
          <p:cNvPr id="6" name="Bild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6505199"/>
            <a:ext cx="9152575" cy="360000"/>
          </a:xfrm>
          <a:prstGeom prst="rect">
            <a:avLst/>
          </a:prstGeom>
        </p:spPr>
      </p:pic>
      <p:sp>
        <p:nvSpPr>
          <p:cNvPr id="7" name="Foliennummernplatzhalter 5"/>
          <p:cNvSpPr txBox="1">
            <a:spLocks/>
          </p:cNvSpPr>
          <p:nvPr userDrawn="1"/>
        </p:nvSpPr>
        <p:spPr>
          <a:xfrm>
            <a:off x="308430" y="6524021"/>
            <a:ext cx="394882" cy="32027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l" defTabSz="457200" rtl="0" eaLnBrk="1" latinLnBrk="0" hangingPunct="1">
              <a:defRPr sz="1050" kern="1200" baseline="0">
                <a:solidFill>
                  <a:schemeClr val="bg1"/>
                </a:solidFill>
                <a:latin typeface="Calibri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40AB66-0BB8-1C47-803D-BC2809EDFA31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9" name="Bild 8" descr="LogoFolie37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561" y="6505202"/>
            <a:ext cx="1493041" cy="35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24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01_Wien Energie_TEX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 userDrawn="1">
            <p:ph type="title"/>
          </p:nvPr>
        </p:nvSpPr>
        <p:spPr>
          <a:xfrm>
            <a:off x="304800" y="544513"/>
            <a:ext cx="8521700" cy="631825"/>
          </a:xfrm>
        </p:spPr>
        <p:txBody>
          <a:bodyPr/>
          <a:lstStyle/>
          <a:p>
            <a:r>
              <a:rPr lang="de-AT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 userDrawn="1">
            <p:ph idx="1"/>
          </p:nvPr>
        </p:nvSpPr>
        <p:spPr>
          <a:xfrm>
            <a:off x="304800" y="1800000"/>
            <a:ext cx="8521700" cy="4442050"/>
          </a:xfrm>
        </p:spPr>
        <p:txBody>
          <a:bodyPr/>
          <a:lstStyle>
            <a:lvl1pPr marL="396000" indent="-396000">
              <a:buSzPct val="100000"/>
              <a:buFontTx/>
              <a:buBlip>
                <a:blip r:embed="rId2"/>
              </a:buBlip>
              <a:defRPr/>
            </a:lvl1pPr>
            <a:lvl2pPr marL="648000" indent="-252000">
              <a:buClr>
                <a:schemeClr val="tx2"/>
              </a:buClr>
              <a:buFont typeface="Wingdings" pitchFamily="2" charset="2"/>
              <a:buChar char="§"/>
              <a:defRPr/>
            </a:lvl2pPr>
            <a:lvl3pPr marL="648000">
              <a:defRPr/>
            </a:lvl3pPr>
          </a:lstStyle>
          <a:p>
            <a:pPr lvl="0"/>
            <a:r>
              <a:rPr lang="de-AT" dirty="0" smtClean="0"/>
              <a:t>Mastertextformat bearbeiten</a:t>
            </a:r>
          </a:p>
        </p:txBody>
      </p:sp>
      <p:pic>
        <p:nvPicPr>
          <p:cNvPr id="7" name="Bild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6505199"/>
            <a:ext cx="9152575" cy="360000"/>
          </a:xfrm>
          <a:prstGeom prst="rect">
            <a:avLst/>
          </a:prstGeom>
        </p:spPr>
      </p:pic>
      <p:sp>
        <p:nvSpPr>
          <p:cNvPr id="8" name="Foliennummernplatzhalter 5"/>
          <p:cNvSpPr txBox="1">
            <a:spLocks/>
          </p:cNvSpPr>
          <p:nvPr userDrawn="1"/>
        </p:nvSpPr>
        <p:spPr>
          <a:xfrm>
            <a:off x="308430" y="6524021"/>
            <a:ext cx="394882" cy="32027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l" defTabSz="457200" rtl="0" eaLnBrk="1" latinLnBrk="0" hangingPunct="1">
              <a:defRPr sz="1050" kern="1200" baseline="0">
                <a:solidFill>
                  <a:schemeClr val="bg1"/>
                </a:solidFill>
                <a:latin typeface="Calibri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40AB66-0BB8-1C47-803D-BC2809EDFA31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0" name="Bild 9" descr="LogoFolie37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561" y="6505202"/>
            <a:ext cx="1493041" cy="35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24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Wien Energie_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agrammplatzhalter 10"/>
          <p:cNvSpPr>
            <a:spLocks noGrp="1"/>
          </p:cNvSpPr>
          <p:nvPr>
            <p:ph type="chart" sz="quarter" idx="10"/>
          </p:nvPr>
        </p:nvSpPr>
        <p:spPr>
          <a:xfrm>
            <a:off x="298450" y="1800224"/>
            <a:ext cx="8528050" cy="4441825"/>
          </a:xfrm>
        </p:spPr>
        <p:txBody>
          <a:bodyPr/>
          <a:lstStyle/>
          <a:p>
            <a:endParaRPr lang="de-AT"/>
          </a:p>
        </p:txBody>
      </p:sp>
      <p:sp>
        <p:nvSpPr>
          <p:cNvPr id="2" name="Titel 1"/>
          <p:cNvSpPr>
            <a:spLocks noGrp="1"/>
          </p:cNvSpPr>
          <p:nvPr userDrawn="1">
            <p:ph type="title"/>
          </p:nvPr>
        </p:nvSpPr>
        <p:spPr>
          <a:xfrm>
            <a:off x="304800" y="544513"/>
            <a:ext cx="8521700" cy="631825"/>
          </a:xfrm>
        </p:spPr>
        <p:txBody>
          <a:bodyPr/>
          <a:lstStyle/>
          <a:p>
            <a:r>
              <a:rPr lang="de-AT" dirty="0" smtClean="0"/>
              <a:t>Mastertitelformat bearbeiten</a:t>
            </a:r>
            <a:endParaRPr lang="de-DE" dirty="0"/>
          </a:p>
        </p:txBody>
      </p:sp>
      <p:pic>
        <p:nvPicPr>
          <p:cNvPr id="7" name="Bild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6505199"/>
            <a:ext cx="9152575" cy="360000"/>
          </a:xfrm>
          <a:prstGeom prst="rect">
            <a:avLst/>
          </a:prstGeom>
        </p:spPr>
      </p:pic>
      <p:sp>
        <p:nvSpPr>
          <p:cNvPr id="8" name="Foliennummernplatzhalter 5"/>
          <p:cNvSpPr txBox="1">
            <a:spLocks/>
          </p:cNvSpPr>
          <p:nvPr userDrawn="1"/>
        </p:nvSpPr>
        <p:spPr>
          <a:xfrm>
            <a:off x="308430" y="6524021"/>
            <a:ext cx="394882" cy="32027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l" defTabSz="457200" rtl="0" eaLnBrk="1" latinLnBrk="0" hangingPunct="1">
              <a:defRPr sz="1050" kern="1200" baseline="0">
                <a:solidFill>
                  <a:schemeClr val="bg1"/>
                </a:solidFill>
                <a:latin typeface="Calibri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40AB66-0BB8-1C47-803D-BC2809EDFA31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0" name="Bild 9" descr="LogoFolie37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561" y="6505202"/>
            <a:ext cx="1493041" cy="35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24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Wien Energie_SMART-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 userDrawn="1">
            <p:ph type="title"/>
          </p:nvPr>
        </p:nvSpPr>
        <p:spPr>
          <a:xfrm>
            <a:off x="304800" y="544513"/>
            <a:ext cx="8521700" cy="631825"/>
          </a:xfrm>
        </p:spPr>
        <p:txBody>
          <a:bodyPr/>
          <a:lstStyle/>
          <a:p>
            <a:r>
              <a:rPr lang="de-AT" dirty="0" smtClean="0"/>
              <a:t>Mastertitelformat bearbeiten</a:t>
            </a:r>
            <a:endParaRPr lang="de-DE" dirty="0"/>
          </a:p>
        </p:txBody>
      </p:sp>
      <p:sp>
        <p:nvSpPr>
          <p:cNvPr id="11" name="SmartArt-Platzhalter 10"/>
          <p:cNvSpPr>
            <a:spLocks noGrp="1"/>
          </p:cNvSpPr>
          <p:nvPr>
            <p:ph type="dgm" sz="quarter" idx="10"/>
          </p:nvPr>
        </p:nvSpPr>
        <p:spPr>
          <a:xfrm>
            <a:off x="298450" y="1789113"/>
            <a:ext cx="8528050" cy="4452937"/>
          </a:xfrm>
        </p:spPr>
        <p:txBody>
          <a:bodyPr/>
          <a:lstStyle/>
          <a:p>
            <a:endParaRPr lang="de-AT"/>
          </a:p>
        </p:txBody>
      </p:sp>
      <p:pic>
        <p:nvPicPr>
          <p:cNvPr id="7" name="Bild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6505199"/>
            <a:ext cx="9152575" cy="360000"/>
          </a:xfrm>
          <a:prstGeom prst="rect">
            <a:avLst/>
          </a:prstGeom>
        </p:spPr>
      </p:pic>
      <p:sp>
        <p:nvSpPr>
          <p:cNvPr id="8" name="Foliennummernplatzhalter 5"/>
          <p:cNvSpPr txBox="1">
            <a:spLocks/>
          </p:cNvSpPr>
          <p:nvPr userDrawn="1"/>
        </p:nvSpPr>
        <p:spPr>
          <a:xfrm>
            <a:off x="308430" y="6524021"/>
            <a:ext cx="394882" cy="32027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l" defTabSz="457200" rtl="0" eaLnBrk="1" latinLnBrk="0" hangingPunct="1">
              <a:defRPr sz="1050" kern="1200" baseline="0">
                <a:solidFill>
                  <a:schemeClr val="bg1"/>
                </a:solidFill>
                <a:latin typeface="Calibri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40AB66-0BB8-1C47-803D-BC2809EDFA31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0" name="Bild 9" descr="LogoFolie37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561" y="6505202"/>
            <a:ext cx="1493041" cy="35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24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Wien Energie_HEADLIN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6"/>
          <p:cNvSpPr>
            <a:spLocks noGrp="1"/>
          </p:cNvSpPr>
          <p:nvPr userDrawn="1">
            <p:ph type="pic" sz="quarter" idx="10"/>
          </p:nvPr>
        </p:nvSpPr>
        <p:spPr>
          <a:xfrm>
            <a:off x="0" y="-7472"/>
            <a:ext cx="9144000" cy="6516000"/>
          </a:xfrm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 userDrawn="1">
            <p:ph type="title"/>
          </p:nvPr>
        </p:nvSpPr>
        <p:spPr>
          <a:xfrm>
            <a:off x="304800" y="544513"/>
            <a:ext cx="8521700" cy="631825"/>
          </a:xfrm>
        </p:spPr>
        <p:txBody>
          <a:bodyPr/>
          <a:lstStyle/>
          <a:p>
            <a:r>
              <a:rPr lang="de-AT" dirty="0" smtClean="0"/>
              <a:t>Mastertitelformat bearbeiten</a:t>
            </a:r>
            <a:endParaRPr lang="de-DE" dirty="0"/>
          </a:p>
        </p:txBody>
      </p:sp>
      <p:pic>
        <p:nvPicPr>
          <p:cNvPr id="7" name="Bild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6505199"/>
            <a:ext cx="9152575" cy="360000"/>
          </a:xfrm>
          <a:prstGeom prst="rect">
            <a:avLst/>
          </a:prstGeom>
        </p:spPr>
      </p:pic>
      <p:sp>
        <p:nvSpPr>
          <p:cNvPr id="8" name="Foliennummernplatzhalter 5"/>
          <p:cNvSpPr txBox="1">
            <a:spLocks/>
          </p:cNvSpPr>
          <p:nvPr userDrawn="1"/>
        </p:nvSpPr>
        <p:spPr>
          <a:xfrm>
            <a:off x="308430" y="6524021"/>
            <a:ext cx="394882" cy="32027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l" defTabSz="457200" rtl="0" eaLnBrk="1" latinLnBrk="0" hangingPunct="1">
              <a:defRPr sz="1050" kern="1200" baseline="0">
                <a:solidFill>
                  <a:schemeClr val="bg1"/>
                </a:solidFill>
                <a:latin typeface="Calibri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40AB66-0BB8-1C47-803D-BC2809EDFA31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1" name="Bild 10" descr="LogoFolie37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561" y="6505202"/>
            <a:ext cx="1493041" cy="35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92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Wien Energie_3 TEXT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4800" y="544513"/>
            <a:ext cx="8521700" cy="631825"/>
          </a:xfrm>
        </p:spPr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08441" y="2403986"/>
            <a:ext cx="2520000" cy="334894"/>
          </a:xfr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ts val="1950"/>
              </a:lnSpc>
              <a:spcBef>
                <a:spcPts val="400"/>
              </a:spcBef>
              <a:spcAft>
                <a:spcPts val="1100"/>
              </a:spcAft>
              <a:buClrTx/>
              <a:buSzPct val="100000"/>
              <a:buFontTx/>
              <a:buNone/>
              <a:tabLst/>
              <a:defRPr lang="de-AT" sz="2400" b="1" i="0" kern="1200" baseline="0">
                <a:solidFill>
                  <a:schemeClr val="tx2"/>
                </a:solidFill>
                <a:latin typeface="+mj-lt"/>
                <a:ea typeface="+mn-ea"/>
                <a:cs typeface="DinPlus Medium"/>
              </a:defRPr>
            </a:lvl1pPr>
            <a:lvl2pPr>
              <a:lnSpc>
                <a:spcPts val="1950"/>
              </a:lnSpc>
              <a:defRPr sz="1800"/>
            </a:lvl2pPr>
            <a:lvl3pPr marL="342000" indent="-270000">
              <a:lnSpc>
                <a:spcPts val="1950"/>
              </a:lnSpc>
              <a:buSzPct val="65000"/>
              <a:defRPr sz="1800"/>
            </a:lvl3pPr>
            <a:lvl4pPr marL="522000">
              <a:lnSpc>
                <a:spcPts val="1700"/>
              </a:lnSpc>
              <a:spcBef>
                <a:spcPts val="300"/>
              </a:spcBef>
              <a:spcAft>
                <a:spcPts val="100"/>
              </a:spcAft>
              <a:defRPr/>
            </a:lvl4pPr>
          </a:lstStyle>
          <a:p>
            <a:pPr marL="0" marR="0" lvl="0" indent="0" algn="l" defTabSz="457200" rtl="0" eaLnBrk="1" fontAlgn="auto" latinLnBrk="0" hangingPunct="1">
              <a:lnSpc>
                <a:spcPts val="1950"/>
              </a:lnSpc>
              <a:spcBef>
                <a:spcPts val="400"/>
              </a:spcBef>
              <a:spcAft>
                <a:spcPts val="1100"/>
              </a:spcAft>
              <a:buClrTx/>
              <a:buSzPct val="100000"/>
              <a:buFontTx/>
              <a:buNone/>
              <a:tabLst/>
              <a:defRPr/>
            </a:pPr>
            <a:r>
              <a:rPr lang="de-AT" dirty="0" smtClean="0"/>
              <a:t>Headline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257697" y="2403985"/>
            <a:ext cx="2520000" cy="334895"/>
          </a:xfr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ts val="1950"/>
              </a:lnSpc>
              <a:spcBef>
                <a:spcPts val="400"/>
              </a:spcBef>
              <a:spcAft>
                <a:spcPts val="1100"/>
              </a:spcAft>
              <a:buClrTx/>
              <a:buSzPct val="100000"/>
              <a:buFontTx/>
              <a:buNone/>
              <a:tabLst/>
              <a:defRPr sz="2400" b="1">
                <a:solidFill>
                  <a:srgbClr val="083964"/>
                </a:solidFill>
              </a:defRPr>
            </a:lvl1pPr>
            <a:lvl2pPr>
              <a:lnSpc>
                <a:spcPts val="1950"/>
              </a:lnSpc>
              <a:defRPr sz="1800"/>
            </a:lvl2pPr>
            <a:lvl3pPr marL="342000" indent="-270000">
              <a:lnSpc>
                <a:spcPts val="1950"/>
              </a:lnSpc>
              <a:buSzPct val="65000"/>
              <a:defRPr sz="1800"/>
            </a:lvl3pPr>
            <a:lvl4pPr marL="522000">
              <a:lnSpc>
                <a:spcPts val="1700"/>
              </a:lnSpc>
              <a:spcBef>
                <a:spcPts val="300"/>
              </a:spcBef>
              <a:spcAft>
                <a:spcPts val="100"/>
              </a:spcAft>
              <a:defRPr/>
            </a:lvl4pPr>
          </a:lstStyle>
          <a:p>
            <a:pPr marL="0" marR="0" lvl="0" indent="0" algn="l" defTabSz="457200" rtl="0" eaLnBrk="1" fontAlgn="auto" latinLnBrk="0" hangingPunct="1">
              <a:lnSpc>
                <a:spcPts val="1950"/>
              </a:lnSpc>
              <a:spcBef>
                <a:spcPts val="400"/>
              </a:spcBef>
              <a:spcAft>
                <a:spcPts val="1100"/>
              </a:spcAft>
              <a:buClrTx/>
              <a:buSzPct val="100000"/>
              <a:buFontTx/>
              <a:buNone/>
              <a:tabLst/>
              <a:defRPr/>
            </a:pPr>
            <a:r>
              <a:rPr lang="de-AT" dirty="0" smtClean="0"/>
              <a:t>Headline</a:t>
            </a:r>
          </a:p>
        </p:txBody>
      </p:sp>
      <p:sp>
        <p:nvSpPr>
          <p:cNvPr id="10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164511" y="2403985"/>
            <a:ext cx="2661988" cy="334895"/>
          </a:xfr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ts val="1950"/>
              </a:lnSpc>
              <a:spcBef>
                <a:spcPts val="400"/>
              </a:spcBef>
              <a:spcAft>
                <a:spcPts val="1100"/>
              </a:spcAft>
              <a:buClrTx/>
              <a:buSzPct val="100000"/>
              <a:buFontTx/>
              <a:buNone/>
              <a:tabLst/>
              <a:defRPr sz="2400" b="1">
                <a:solidFill>
                  <a:schemeClr val="tx2"/>
                </a:solidFill>
              </a:defRPr>
            </a:lvl1pPr>
            <a:lvl2pPr>
              <a:lnSpc>
                <a:spcPts val="1950"/>
              </a:lnSpc>
              <a:defRPr sz="1800"/>
            </a:lvl2pPr>
            <a:lvl3pPr marL="342000" indent="-270000">
              <a:lnSpc>
                <a:spcPts val="1950"/>
              </a:lnSpc>
              <a:buSzPct val="65000"/>
              <a:defRPr sz="1800"/>
            </a:lvl3pPr>
            <a:lvl4pPr marL="522000">
              <a:lnSpc>
                <a:spcPts val="1700"/>
              </a:lnSpc>
              <a:spcBef>
                <a:spcPts val="300"/>
              </a:spcBef>
              <a:spcAft>
                <a:spcPts val="100"/>
              </a:spcAft>
              <a:defRPr/>
            </a:lvl4pPr>
          </a:lstStyle>
          <a:p>
            <a:pPr marL="0" marR="0" lvl="0" indent="0" algn="l" defTabSz="457200" rtl="0" eaLnBrk="1" fontAlgn="auto" latinLnBrk="0" hangingPunct="1">
              <a:lnSpc>
                <a:spcPts val="1950"/>
              </a:lnSpc>
              <a:spcBef>
                <a:spcPts val="400"/>
              </a:spcBef>
              <a:spcAft>
                <a:spcPts val="1100"/>
              </a:spcAft>
              <a:buClrTx/>
              <a:buSzPct val="100000"/>
              <a:buFontTx/>
              <a:buNone/>
              <a:tabLst/>
              <a:defRPr/>
            </a:pPr>
            <a:r>
              <a:rPr lang="de-AT" dirty="0" smtClean="0"/>
              <a:t>Headline</a:t>
            </a: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14920" y="2738880"/>
            <a:ext cx="2520000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3238646" y="2738880"/>
            <a:ext cx="2520000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 userDrawn="1"/>
        </p:nvCxnSpPr>
        <p:spPr>
          <a:xfrm>
            <a:off x="6162655" y="2738880"/>
            <a:ext cx="2520000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platzhalter 27"/>
          <p:cNvSpPr>
            <a:spLocks noGrp="1"/>
          </p:cNvSpPr>
          <p:nvPr>
            <p:ph type="body" sz="quarter" idx="21" hasCustomPrompt="1"/>
          </p:nvPr>
        </p:nvSpPr>
        <p:spPr>
          <a:xfrm>
            <a:off x="302215" y="2911475"/>
            <a:ext cx="2533650" cy="3330575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ts val="2000"/>
              </a:lnSpc>
              <a:spcBef>
                <a:spcPts val="18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 sz="2000"/>
            </a:lvl1pPr>
            <a:lvl2pPr>
              <a:buFontTx/>
              <a:buNone/>
              <a:defRPr sz="2000"/>
            </a:lvl2pPr>
            <a:lvl3pPr>
              <a:buFontTx/>
              <a:buNone/>
              <a:defRPr sz="2000"/>
            </a:lvl3pPr>
            <a:lvl4pPr>
              <a:buFontTx/>
              <a:buNone/>
              <a:defRPr sz="2000"/>
            </a:lvl4pPr>
            <a:lvl5pPr>
              <a:buFontTx/>
              <a:buNone/>
              <a:defRPr sz="200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30" name="Textplatzhalter 29"/>
          <p:cNvSpPr>
            <a:spLocks noGrp="1"/>
          </p:cNvSpPr>
          <p:nvPr>
            <p:ph type="body" sz="quarter" idx="22"/>
          </p:nvPr>
        </p:nvSpPr>
        <p:spPr>
          <a:xfrm>
            <a:off x="3257550" y="2911475"/>
            <a:ext cx="2519363" cy="3330575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FontTx/>
              <a:buNone/>
              <a:defRPr sz="2000"/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35" name="Textplatzhalter 34"/>
          <p:cNvSpPr>
            <a:spLocks noGrp="1"/>
          </p:cNvSpPr>
          <p:nvPr>
            <p:ph type="body" sz="quarter" idx="23"/>
          </p:nvPr>
        </p:nvSpPr>
        <p:spPr>
          <a:xfrm>
            <a:off x="6162674" y="2909888"/>
            <a:ext cx="2663825" cy="3332162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FontTx/>
              <a:buNone/>
              <a:defRPr sz="2000"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pic>
        <p:nvPicPr>
          <p:cNvPr id="18" name="Bild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6505199"/>
            <a:ext cx="9152575" cy="360000"/>
          </a:xfrm>
          <a:prstGeom prst="rect">
            <a:avLst/>
          </a:prstGeom>
        </p:spPr>
      </p:pic>
      <p:sp>
        <p:nvSpPr>
          <p:cNvPr id="19" name="Foliennummernplatzhalter 5"/>
          <p:cNvSpPr txBox="1">
            <a:spLocks/>
          </p:cNvSpPr>
          <p:nvPr userDrawn="1"/>
        </p:nvSpPr>
        <p:spPr>
          <a:xfrm>
            <a:off x="308430" y="6524021"/>
            <a:ext cx="394882" cy="32027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l" defTabSz="457200" rtl="0" eaLnBrk="1" latinLnBrk="0" hangingPunct="1">
              <a:defRPr sz="1050" kern="1200" baseline="0">
                <a:solidFill>
                  <a:schemeClr val="bg1"/>
                </a:solidFill>
                <a:latin typeface="Calibri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40AB66-0BB8-1C47-803D-BC2809EDFA31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31" name="Bild 30" descr="Raute_W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107" y="1892837"/>
            <a:ext cx="599149" cy="396620"/>
          </a:xfrm>
          <a:prstGeom prst="rect">
            <a:avLst/>
          </a:prstGeom>
        </p:spPr>
      </p:pic>
      <p:pic>
        <p:nvPicPr>
          <p:cNvPr id="32" name="Bild 31" descr="Raute_W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464" y="1892837"/>
            <a:ext cx="599149" cy="396620"/>
          </a:xfrm>
          <a:prstGeom prst="rect">
            <a:avLst/>
          </a:prstGeom>
        </p:spPr>
      </p:pic>
      <p:pic>
        <p:nvPicPr>
          <p:cNvPr id="33" name="Bild 32" descr="Raute_W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70" y="1892837"/>
            <a:ext cx="599149" cy="396620"/>
          </a:xfrm>
          <a:prstGeom prst="rect">
            <a:avLst/>
          </a:prstGeom>
        </p:spPr>
      </p:pic>
      <p:pic>
        <p:nvPicPr>
          <p:cNvPr id="21" name="Bild 20" descr="LogoFolie37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561" y="6505202"/>
            <a:ext cx="1493041" cy="35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10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Wien Energie_2 TEXT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ild 20" descr="Raute_W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912" y="1899873"/>
            <a:ext cx="599149" cy="396620"/>
          </a:xfrm>
          <a:prstGeom prst="rect">
            <a:avLst/>
          </a:prstGeom>
        </p:spPr>
      </p:pic>
      <p:pic>
        <p:nvPicPr>
          <p:cNvPr id="22" name="Bild 21" descr="Raute_W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70" y="1892837"/>
            <a:ext cx="599149" cy="39662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4800" y="544513"/>
            <a:ext cx="8507583" cy="631825"/>
          </a:xfrm>
        </p:spPr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08440" y="2403986"/>
            <a:ext cx="3960713" cy="334894"/>
          </a:xfr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ts val="1950"/>
              </a:lnSpc>
              <a:spcBef>
                <a:spcPts val="400"/>
              </a:spcBef>
              <a:spcAft>
                <a:spcPts val="1100"/>
              </a:spcAft>
              <a:buClrTx/>
              <a:buSzPct val="100000"/>
              <a:buFontTx/>
              <a:buNone/>
              <a:tabLst/>
              <a:defRPr lang="de-AT" sz="2400" b="1" i="0" kern="1200" baseline="0">
                <a:solidFill>
                  <a:schemeClr val="tx2"/>
                </a:solidFill>
                <a:latin typeface="+mj-lt"/>
                <a:ea typeface="+mn-ea"/>
                <a:cs typeface="DinPlus Medium"/>
              </a:defRPr>
            </a:lvl1pPr>
            <a:lvl2pPr>
              <a:lnSpc>
                <a:spcPts val="1950"/>
              </a:lnSpc>
              <a:defRPr sz="1800"/>
            </a:lvl2pPr>
            <a:lvl3pPr marL="342000" indent="-270000">
              <a:lnSpc>
                <a:spcPts val="1950"/>
              </a:lnSpc>
              <a:buSzPct val="65000"/>
              <a:defRPr sz="1800"/>
            </a:lvl3pPr>
            <a:lvl4pPr marL="522000">
              <a:lnSpc>
                <a:spcPts val="1700"/>
              </a:lnSpc>
              <a:spcBef>
                <a:spcPts val="300"/>
              </a:spcBef>
              <a:spcAft>
                <a:spcPts val="100"/>
              </a:spcAft>
              <a:defRPr/>
            </a:lvl4pPr>
          </a:lstStyle>
          <a:p>
            <a:pPr marL="0" marR="0" lvl="0" indent="0" algn="l" defTabSz="457200" rtl="0" eaLnBrk="1" fontAlgn="auto" latinLnBrk="0" hangingPunct="1">
              <a:lnSpc>
                <a:spcPts val="1950"/>
              </a:lnSpc>
              <a:spcBef>
                <a:spcPts val="400"/>
              </a:spcBef>
              <a:spcAft>
                <a:spcPts val="1100"/>
              </a:spcAft>
              <a:buClrTx/>
              <a:buSzPct val="100000"/>
              <a:buFontTx/>
              <a:buNone/>
              <a:tabLst/>
              <a:defRPr/>
            </a:pPr>
            <a:r>
              <a:rPr lang="de-AT" dirty="0" smtClean="0"/>
              <a:t>Headline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869619" y="2403985"/>
            <a:ext cx="3942764" cy="334895"/>
          </a:xfr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ts val="1950"/>
              </a:lnSpc>
              <a:spcBef>
                <a:spcPts val="400"/>
              </a:spcBef>
              <a:spcAft>
                <a:spcPts val="1100"/>
              </a:spcAft>
              <a:buClrTx/>
              <a:buSzPct val="100000"/>
              <a:buFontTx/>
              <a:buNone/>
              <a:tabLst/>
              <a:defRPr sz="2400" b="1">
                <a:solidFill>
                  <a:srgbClr val="083964"/>
                </a:solidFill>
              </a:defRPr>
            </a:lvl1pPr>
            <a:lvl2pPr>
              <a:lnSpc>
                <a:spcPts val="1950"/>
              </a:lnSpc>
              <a:defRPr sz="1800"/>
            </a:lvl2pPr>
            <a:lvl3pPr marL="342000" indent="-270000">
              <a:lnSpc>
                <a:spcPts val="1950"/>
              </a:lnSpc>
              <a:buSzPct val="65000"/>
              <a:defRPr sz="1800"/>
            </a:lvl3pPr>
            <a:lvl4pPr marL="522000">
              <a:lnSpc>
                <a:spcPts val="1700"/>
              </a:lnSpc>
              <a:spcBef>
                <a:spcPts val="300"/>
              </a:spcBef>
              <a:spcAft>
                <a:spcPts val="100"/>
              </a:spcAft>
              <a:defRPr/>
            </a:lvl4pPr>
          </a:lstStyle>
          <a:p>
            <a:pPr marL="0" marR="0" lvl="0" indent="0" algn="l" defTabSz="457200" rtl="0" eaLnBrk="1" fontAlgn="auto" latinLnBrk="0" hangingPunct="1">
              <a:lnSpc>
                <a:spcPts val="1950"/>
              </a:lnSpc>
              <a:spcBef>
                <a:spcPts val="400"/>
              </a:spcBef>
              <a:spcAft>
                <a:spcPts val="1100"/>
              </a:spcAft>
              <a:buClrTx/>
              <a:buSzPct val="100000"/>
              <a:buFontTx/>
              <a:buNone/>
              <a:tabLst/>
              <a:defRPr/>
            </a:pPr>
            <a:r>
              <a:rPr lang="de-AT" dirty="0" smtClean="0"/>
              <a:t>Headline</a:t>
            </a: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14920" y="2738880"/>
            <a:ext cx="3954234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4850569" y="2738880"/>
            <a:ext cx="3961814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platzhalter 27"/>
          <p:cNvSpPr>
            <a:spLocks noGrp="1"/>
          </p:cNvSpPr>
          <p:nvPr>
            <p:ph type="body" sz="quarter" idx="21" hasCustomPrompt="1"/>
          </p:nvPr>
        </p:nvSpPr>
        <p:spPr>
          <a:xfrm>
            <a:off x="302213" y="2911475"/>
            <a:ext cx="3960000" cy="3330575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FontTx/>
              <a:buNone/>
              <a:defRPr sz="2000"/>
            </a:lvl1pPr>
            <a:lvl2pPr>
              <a:buFontTx/>
              <a:buNone/>
              <a:defRPr sz="2000"/>
            </a:lvl2pPr>
            <a:lvl3pPr>
              <a:buFontTx/>
              <a:buNone/>
              <a:defRPr sz="2000"/>
            </a:lvl3pPr>
            <a:lvl4pPr>
              <a:buFontTx/>
              <a:buNone/>
              <a:defRPr sz="2000"/>
            </a:lvl4pPr>
            <a:lvl5pPr>
              <a:buFontTx/>
              <a:buNone/>
              <a:defRPr sz="200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30" name="Textplatzhalter 29"/>
          <p:cNvSpPr>
            <a:spLocks noGrp="1"/>
          </p:cNvSpPr>
          <p:nvPr>
            <p:ph type="body" sz="quarter" idx="22"/>
          </p:nvPr>
        </p:nvSpPr>
        <p:spPr>
          <a:xfrm>
            <a:off x="4869473" y="2911475"/>
            <a:ext cx="3942910" cy="3330575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FontTx/>
              <a:buNone/>
              <a:defRPr sz="2000"/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pic>
        <p:nvPicPr>
          <p:cNvPr id="14" name="Bild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6505199"/>
            <a:ext cx="9152575" cy="360000"/>
          </a:xfrm>
          <a:prstGeom prst="rect">
            <a:avLst/>
          </a:prstGeom>
        </p:spPr>
      </p:pic>
      <p:sp>
        <p:nvSpPr>
          <p:cNvPr id="15" name="Foliennummernplatzhalter 5"/>
          <p:cNvSpPr txBox="1">
            <a:spLocks/>
          </p:cNvSpPr>
          <p:nvPr userDrawn="1"/>
        </p:nvSpPr>
        <p:spPr>
          <a:xfrm>
            <a:off x="308430" y="6524021"/>
            <a:ext cx="394882" cy="32027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l" defTabSz="457200" rtl="0" eaLnBrk="1" latinLnBrk="0" hangingPunct="1">
              <a:defRPr sz="1050" kern="1200" baseline="0">
                <a:solidFill>
                  <a:schemeClr val="bg1"/>
                </a:solidFill>
                <a:latin typeface="Calibri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40AB66-0BB8-1C47-803D-BC2809EDFA31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7" name="Bild 16" descr="LogoFolie37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561" y="6505202"/>
            <a:ext cx="1493041" cy="35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45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04800" y="544513"/>
            <a:ext cx="8521700" cy="63182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AT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04800" y="1800000"/>
            <a:ext cx="8521700" cy="44420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AT" dirty="0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53719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31" r:id="rId2"/>
    <p:sldLayoutId id="2147483693" r:id="rId3"/>
    <p:sldLayoutId id="2147483694" r:id="rId4"/>
    <p:sldLayoutId id="2147483785" r:id="rId5"/>
    <p:sldLayoutId id="2147483787" r:id="rId6"/>
    <p:sldLayoutId id="2147483733" r:id="rId7"/>
    <p:sldLayoutId id="2147483686" r:id="rId8"/>
    <p:sldLayoutId id="2147483782" r:id="rId9"/>
    <p:sldLayoutId id="2147483783" r:id="rId10"/>
    <p:sldLayoutId id="2147483784" r:id="rId11"/>
    <p:sldLayoutId id="2147483728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lnSpc>
          <a:spcPts val="2900"/>
        </a:lnSpc>
        <a:spcBef>
          <a:spcPct val="0"/>
        </a:spcBef>
        <a:buNone/>
        <a:defRPr sz="3000" b="1" kern="1200" baseline="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396000" indent="-396000" algn="l" defTabSz="457200" rtl="0" eaLnBrk="1" latinLnBrk="0" hangingPunct="1">
        <a:lnSpc>
          <a:spcPts val="2650"/>
        </a:lnSpc>
        <a:spcBef>
          <a:spcPts val="1800"/>
        </a:spcBef>
        <a:spcAft>
          <a:spcPts val="600"/>
        </a:spcAft>
        <a:buSzPct val="100000"/>
        <a:buFontTx/>
        <a:buBlip>
          <a:blip r:embed="rId14"/>
        </a:buBlip>
        <a:defRPr sz="2600" kern="1200" baseline="0">
          <a:solidFill>
            <a:schemeClr val="tx1"/>
          </a:solidFill>
          <a:latin typeface="+mj-lt"/>
          <a:ea typeface="+mn-ea"/>
          <a:cs typeface="+mn-cs"/>
        </a:defRPr>
      </a:lvl1pPr>
      <a:lvl2pPr marL="396000" indent="0" algn="l" defTabSz="457200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FontTx/>
        <a:buNone/>
        <a:defRPr sz="21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30000" indent="0" algn="l" defTabSz="457200" rtl="0" eaLnBrk="1" latinLnBrk="0" hangingPunct="1">
        <a:lnSpc>
          <a:spcPts val="1800"/>
        </a:lnSpc>
        <a:spcBef>
          <a:spcPts val="200"/>
        </a:spcBef>
        <a:spcAft>
          <a:spcPts val="400"/>
        </a:spcAft>
        <a:buFontTx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0" algn="l" defTabSz="457200" rtl="0" eaLnBrk="1" latinLnBrk="0" hangingPunct="1">
        <a:lnSpc>
          <a:spcPts val="1450"/>
        </a:lnSpc>
        <a:spcBef>
          <a:spcPts val="600"/>
        </a:spcBef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0" algn="l" defTabSz="457200" rtl="0" eaLnBrk="1" latinLnBrk="0" hangingPunct="1">
        <a:lnSpc>
          <a:spcPts val="1300"/>
        </a:lnSpc>
        <a:spcBef>
          <a:spcPts val="400"/>
        </a:spcBef>
        <a:spcAft>
          <a:spcPts val="200"/>
        </a:spcAft>
        <a:buFontTx/>
        <a:buNone/>
        <a:defRPr sz="13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Bild 4" descr="Balken_hell.png"/>
          <p:cNvPicPr>
            <a:picLocks/>
          </p:cNvPicPr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 flipH="1">
            <a:off x="-12008" y="3125351"/>
            <a:ext cx="9156007" cy="668338"/>
          </a:xfrm>
          <a:prstGeom prst="rect">
            <a:avLst/>
          </a:prstGeom>
          <a:effectLst/>
        </p:spPr>
      </p:pic>
      <p:sp>
        <p:nvSpPr>
          <p:cNvPr id="6" name="Textfeld 5"/>
          <p:cNvSpPr txBox="1"/>
          <p:nvPr/>
        </p:nvSpPr>
        <p:spPr>
          <a:xfrm>
            <a:off x="-34571" y="3132830"/>
            <a:ext cx="9202571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>
              <a:buSzPct val="70000"/>
            </a:pPr>
            <a:r>
              <a:rPr lang="de-DE" sz="3200" b="1" dirty="0">
                <a:solidFill>
                  <a:schemeClr val="bg1"/>
                </a:solidFill>
                <a:cs typeface="Calibri"/>
              </a:rPr>
              <a:t>Status Smart </a:t>
            </a:r>
            <a:r>
              <a:rPr lang="de-DE" sz="3200" b="1" dirty="0" err="1">
                <a:solidFill>
                  <a:schemeClr val="bg1"/>
                </a:solidFill>
                <a:cs typeface="Calibri"/>
              </a:rPr>
              <a:t>Metering</a:t>
            </a:r>
            <a:r>
              <a:rPr lang="de-DE" sz="3200" b="1" dirty="0">
                <a:solidFill>
                  <a:schemeClr val="bg1"/>
                </a:solidFill>
                <a:cs typeface="Calibri"/>
              </a:rPr>
              <a:t> in Österreich und Wien</a:t>
            </a:r>
          </a:p>
        </p:txBody>
      </p:sp>
      <p:pic>
        <p:nvPicPr>
          <p:cNvPr id="9" name="Bild 8" descr="LogoFolie37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704" y="6165037"/>
            <a:ext cx="1642358" cy="39600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0" y="3868742"/>
            <a:ext cx="9202571" cy="107721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>
              <a:buSzPct val="70000"/>
            </a:pPr>
            <a:r>
              <a:rPr lang="de-AT" sz="3200" b="1" dirty="0">
                <a:solidFill>
                  <a:schemeClr val="bg1"/>
                </a:solidFill>
                <a:cs typeface="Calibri"/>
              </a:rPr>
              <a:t>18. April 2013 im </a:t>
            </a:r>
            <a:r>
              <a:rPr lang="de-AT" sz="3200" b="1" dirty="0" smtClean="0">
                <a:solidFill>
                  <a:schemeClr val="bg1"/>
                </a:solidFill>
                <a:cs typeface="Calibri"/>
              </a:rPr>
              <a:t>Mediatower</a:t>
            </a:r>
            <a:br>
              <a:rPr lang="de-AT" sz="3200" b="1" dirty="0" smtClean="0">
                <a:solidFill>
                  <a:schemeClr val="bg1"/>
                </a:solidFill>
                <a:cs typeface="Calibri"/>
              </a:rPr>
            </a:br>
            <a:r>
              <a:rPr lang="de-AT" sz="3200" b="1" dirty="0" smtClean="0">
                <a:solidFill>
                  <a:schemeClr val="bg1"/>
                </a:solidFill>
                <a:cs typeface="Calibri"/>
              </a:rPr>
              <a:t>Taborstr</a:t>
            </a:r>
            <a:r>
              <a:rPr lang="de-AT" sz="3200" b="1" dirty="0">
                <a:solidFill>
                  <a:schemeClr val="bg1"/>
                </a:solidFill>
                <a:cs typeface="Calibri"/>
              </a:rPr>
              <a:t>. 1-3, 1020 Wien </a:t>
            </a:r>
            <a:endParaRPr lang="de-DE" sz="32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0" y="1809391"/>
            <a:ext cx="9202571" cy="107721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>
              <a:buSzPct val="70000"/>
            </a:pPr>
            <a:r>
              <a:rPr lang="de-DE" sz="3200" b="1" dirty="0" smtClean="0">
                <a:solidFill>
                  <a:schemeClr val="bg1"/>
                </a:solidFill>
                <a:cs typeface="Calibri"/>
              </a:rPr>
              <a:t>ISPA </a:t>
            </a:r>
            <a:r>
              <a:rPr lang="de-DE" sz="3200" b="1" dirty="0">
                <a:solidFill>
                  <a:schemeClr val="bg1"/>
                </a:solidFill>
                <a:cs typeface="Calibri"/>
              </a:rPr>
              <a:t>Forum: "Look </a:t>
            </a:r>
            <a:r>
              <a:rPr lang="de-DE" sz="3200" b="1" dirty="0" err="1">
                <a:solidFill>
                  <a:schemeClr val="bg1"/>
                </a:solidFill>
                <a:cs typeface="Calibri"/>
              </a:rPr>
              <a:t>who´s</a:t>
            </a:r>
            <a:r>
              <a:rPr lang="de-DE" sz="3200" b="1" dirty="0">
                <a:solidFill>
                  <a:schemeClr val="bg1"/>
                </a:solidFill>
                <a:cs typeface="Calibri"/>
              </a:rPr>
              <a:t> also </a:t>
            </a:r>
            <a:r>
              <a:rPr lang="de-DE" sz="3200" b="1" dirty="0" err="1">
                <a:solidFill>
                  <a:schemeClr val="bg1"/>
                </a:solidFill>
                <a:cs typeface="Calibri"/>
              </a:rPr>
              <a:t>talking</a:t>
            </a:r>
            <a:r>
              <a:rPr lang="de-DE" sz="3200" b="1" dirty="0">
                <a:solidFill>
                  <a:schemeClr val="bg1"/>
                </a:solidFill>
                <a:cs typeface="Calibri"/>
              </a:rPr>
              <a:t> on </a:t>
            </a:r>
            <a:r>
              <a:rPr lang="de-DE" sz="3200" b="1" dirty="0" err="1">
                <a:solidFill>
                  <a:schemeClr val="bg1"/>
                </a:solidFill>
                <a:cs typeface="Calibri"/>
              </a:rPr>
              <a:t>the</a:t>
            </a:r>
            <a:r>
              <a:rPr lang="de-DE" sz="3200" b="1" dirty="0">
                <a:solidFill>
                  <a:schemeClr val="bg1"/>
                </a:solidFill>
                <a:cs typeface="Calibri"/>
              </a:rPr>
              <a:t> </a:t>
            </a:r>
            <a:r>
              <a:rPr lang="de-DE" sz="3200" b="1" dirty="0" err="1">
                <a:solidFill>
                  <a:schemeClr val="bg1"/>
                </a:solidFill>
                <a:cs typeface="Calibri"/>
              </a:rPr>
              <a:t>internet</a:t>
            </a:r>
            <a:r>
              <a:rPr lang="de-DE" sz="3200" b="1" dirty="0">
                <a:solidFill>
                  <a:schemeClr val="bg1"/>
                </a:solidFill>
                <a:cs typeface="Calibri"/>
              </a:rPr>
              <a:t>. </a:t>
            </a:r>
            <a:r>
              <a:rPr lang="de-DE" sz="3200" b="1" dirty="0" smtClean="0">
                <a:solidFill>
                  <a:schemeClr val="bg1"/>
                </a:solidFill>
                <a:cs typeface="Calibri"/>
              </a:rPr>
              <a:t>Wie </a:t>
            </a:r>
            <a:r>
              <a:rPr lang="de-DE" sz="3200" b="1" dirty="0">
                <a:solidFill>
                  <a:schemeClr val="bg1"/>
                </a:solidFill>
                <a:cs typeface="Calibri"/>
              </a:rPr>
              <a:t>Maschinen miteinander reden"</a:t>
            </a:r>
            <a:endParaRPr lang="de-DE" sz="32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226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4800" y="375183"/>
            <a:ext cx="8521700" cy="631825"/>
          </a:xfrm>
        </p:spPr>
        <p:txBody>
          <a:bodyPr/>
          <a:lstStyle/>
          <a:p>
            <a:r>
              <a:rPr lang="en-US" dirty="0" err="1" smtClean="0"/>
              <a:t>Gesetzliche</a:t>
            </a:r>
            <a:r>
              <a:rPr lang="en-US" dirty="0" smtClean="0"/>
              <a:t> </a:t>
            </a:r>
            <a:r>
              <a:rPr lang="en-US" dirty="0" err="1" smtClean="0"/>
              <a:t>Rahmenbedingungen</a:t>
            </a:r>
            <a:r>
              <a:rPr lang="en-US" dirty="0" smtClean="0"/>
              <a:t> und </a:t>
            </a:r>
            <a:r>
              <a:rPr lang="en-US" dirty="0" err="1" smtClean="0"/>
              <a:t>Erfahrungen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04800" y="1298641"/>
            <a:ext cx="8652588" cy="5203759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400" dirty="0" err="1" smtClean="0"/>
              <a:t>Ziel</a:t>
            </a:r>
            <a:r>
              <a:rPr lang="en-US" sz="2400" dirty="0" smtClean="0"/>
              <a:t> EU-</a:t>
            </a:r>
            <a:r>
              <a:rPr lang="en-US" sz="2400" dirty="0" err="1" smtClean="0"/>
              <a:t>Binnenmarktrichtline</a:t>
            </a:r>
            <a:r>
              <a:rPr lang="en-US" sz="2400" dirty="0" smtClean="0"/>
              <a:t>: 80% Smart Meter </a:t>
            </a:r>
            <a:r>
              <a:rPr lang="en-US" sz="2400" dirty="0" err="1" smtClean="0"/>
              <a:t>bis</a:t>
            </a:r>
            <a:r>
              <a:rPr lang="en-US" sz="2400" dirty="0" smtClean="0"/>
              <a:t> 2020</a:t>
            </a:r>
          </a:p>
          <a:p>
            <a:pPr>
              <a:spcBef>
                <a:spcPts val="600"/>
              </a:spcBef>
            </a:pPr>
            <a:r>
              <a:rPr lang="en-US" sz="2400" dirty="0" err="1"/>
              <a:t>Gesetzliche</a:t>
            </a:r>
            <a:r>
              <a:rPr lang="en-US" sz="2400" dirty="0"/>
              <a:t> </a:t>
            </a:r>
            <a:r>
              <a:rPr lang="en-US" sz="2400" dirty="0" err="1"/>
              <a:t>Rahmenbedingungen</a:t>
            </a:r>
            <a:r>
              <a:rPr lang="en-US" sz="2400" dirty="0"/>
              <a:t> </a:t>
            </a:r>
            <a:r>
              <a:rPr lang="en-US" sz="2400" dirty="0" err="1"/>
              <a:t>für</a:t>
            </a:r>
            <a:r>
              <a:rPr lang="en-US" sz="2400" dirty="0"/>
              <a:t> Strom </a:t>
            </a:r>
            <a:r>
              <a:rPr lang="en-US" sz="2400" dirty="0" smtClean="0"/>
              <a:t>in Ö </a:t>
            </a:r>
            <a:r>
              <a:rPr lang="en-US" sz="2400" dirty="0" err="1" smtClean="0"/>
              <a:t>vorliegend</a:t>
            </a:r>
            <a:r>
              <a:rPr lang="en-US" sz="2400" dirty="0" smtClean="0"/>
              <a:t> </a:t>
            </a:r>
            <a:r>
              <a:rPr lang="en-US" sz="2400" dirty="0" err="1"/>
              <a:t>für</a:t>
            </a:r>
            <a:r>
              <a:rPr lang="en-US" sz="2400" dirty="0"/>
              <a:t> Gas </a:t>
            </a:r>
            <a:r>
              <a:rPr lang="en-US" sz="2400" dirty="0" err="1"/>
              <a:t>noch</a:t>
            </a:r>
            <a:r>
              <a:rPr lang="en-US" sz="2400" dirty="0"/>
              <a:t> </a:t>
            </a:r>
            <a:r>
              <a:rPr lang="en-US" sz="2400" dirty="0" err="1"/>
              <a:t>tlw</a:t>
            </a:r>
            <a:r>
              <a:rPr lang="en-US" sz="2400" dirty="0"/>
              <a:t>. </a:t>
            </a:r>
            <a:r>
              <a:rPr lang="en-US" sz="2400" dirty="0" err="1"/>
              <a:t>offen</a:t>
            </a:r>
            <a:endParaRPr lang="en-US" sz="2400" dirty="0"/>
          </a:p>
          <a:p>
            <a:pPr>
              <a:spcBef>
                <a:spcPts val="600"/>
              </a:spcBef>
            </a:pPr>
            <a:r>
              <a:rPr lang="en-US" sz="2400" dirty="0" err="1"/>
              <a:t>Netzbetreiber</a:t>
            </a:r>
            <a:r>
              <a:rPr lang="en-US" sz="2400" dirty="0"/>
              <a:t> </a:t>
            </a:r>
            <a:r>
              <a:rPr lang="en-US" sz="2400" dirty="0" err="1"/>
              <a:t>für</a:t>
            </a:r>
            <a:r>
              <a:rPr lang="en-US" sz="2400" dirty="0"/>
              <a:t> </a:t>
            </a:r>
            <a:r>
              <a:rPr lang="en-US" sz="2400" dirty="0" err="1" smtClean="0"/>
              <a:t>Zählermanagement</a:t>
            </a:r>
            <a:r>
              <a:rPr lang="en-US" sz="2400" dirty="0" smtClean="0"/>
              <a:t> und </a:t>
            </a:r>
            <a:r>
              <a:rPr lang="en-US" sz="2400" dirty="0" err="1" smtClean="0"/>
              <a:t>Messung</a:t>
            </a:r>
            <a:r>
              <a:rPr lang="en-US" sz="2400" dirty="0" smtClean="0"/>
              <a:t> </a:t>
            </a:r>
            <a:r>
              <a:rPr lang="en-US" sz="2400" dirty="0" err="1"/>
              <a:t>verantwortlich</a:t>
            </a:r>
            <a:endParaRPr lang="en-US" sz="2400" dirty="0"/>
          </a:p>
          <a:p>
            <a:pPr>
              <a:spcBef>
                <a:spcPts val="600"/>
              </a:spcBef>
            </a:pPr>
            <a:r>
              <a:rPr lang="en-US" sz="2400" dirty="0" smtClean="0"/>
              <a:t>5.8 Mio. </a:t>
            </a:r>
            <a:r>
              <a:rPr lang="en-US" sz="2400" dirty="0" err="1" smtClean="0"/>
              <a:t>Stromzähler</a:t>
            </a:r>
            <a:r>
              <a:rPr lang="en-US" sz="2400" dirty="0" smtClean="0"/>
              <a:t>, 1.3 </a:t>
            </a:r>
            <a:r>
              <a:rPr lang="en-US" sz="2400" dirty="0"/>
              <a:t>Mio. </a:t>
            </a:r>
            <a:r>
              <a:rPr lang="en-US" sz="2400" dirty="0" err="1" smtClean="0"/>
              <a:t>Gaszähler</a:t>
            </a:r>
            <a:endParaRPr lang="en-US" sz="2400" dirty="0"/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 err="1" smtClean="0"/>
              <a:t>Erfahrungen</a:t>
            </a:r>
            <a:r>
              <a:rPr lang="en-US" sz="2400" dirty="0" smtClean="0"/>
              <a:t> in </a:t>
            </a:r>
            <a:r>
              <a:rPr lang="en-US" sz="2400" dirty="0" err="1" smtClean="0"/>
              <a:t>Österreich</a:t>
            </a:r>
            <a:r>
              <a:rPr lang="en-US" sz="2400" dirty="0" smtClean="0"/>
              <a:t>:</a:t>
            </a:r>
            <a:endParaRPr lang="en-US" sz="2400" dirty="0"/>
          </a:p>
          <a:p>
            <a:pPr>
              <a:spcBef>
                <a:spcPts val="600"/>
              </a:spcBef>
            </a:pPr>
            <a:r>
              <a:rPr lang="en-US" sz="2400" dirty="0" err="1" smtClean="0"/>
              <a:t>Einige</a:t>
            </a:r>
            <a:r>
              <a:rPr lang="en-US" sz="2400" dirty="0" smtClean="0"/>
              <a:t> </a:t>
            </a:r>
            <a:r>
              <a:rPr lang="en-US" sz="2400" dirty="0" err="1" smtClean="0"/>
              <a:t>Piloten</a:t>
            </a:r>
            <a:r>
              <a:rPr lang="en-US" sz="2400" dirty="0" smtClean="0"/>
              <a:t> </a:t>
            </a:r>
            <a:r>
              <a:rPr lang="en-US" sz="2400" dirty="0" err="1" smtClean="0"/>
              <a:t>mit</a:t>
            </a:r>
            <a:r>
              <a:rPr lang="en-US" sz="2400" dirty="0" smtClean="0"/>
              <a:t> 100+ </a:t>
            </a:r>
            <a:r>
              <a:rPr lang="en-US" sz="2400" dirty="0" err="1" smtClean="0"/>
              <a:t>Zähler</a:t>
            </a:r>
            <a:endParaRPr lang="en-US" sz="2400" dirty="0"/>
          </a:p>
          <a:p>
            <a:pPr>
              <a:spcBef>
                <a:spcPts val="600"/>
              </a:spcBef>
            </a:pPr>
            <a:r>
              <a:rPr lang="en-US" sz="2400" dirty="0"/>
              <a:t>2 </a:t>
            </a:r>
            <a:r>
              <a:rPr lang="en-US" sz="2400" dirty="0" smtClean="0"/>
              <a:t>Rollouts </a:t>
            </a:r>
            <a:r>
              <a:rPr lang="en-US" sz="2400" dirty="0" err="1" smtClean="0"/>
              <a:t>laufen</a:t>
            </a:r>
            <a:r>
              <a:rPr lang="en-US" sz="2400" dirty="0" smtClean="0"/>
              <a:t> in </a:t>
            </a:r>
            <a:r>
              <a:rPr lang="en-US" sz="2400" dirty="0" err="1" smtClean="0"/>
              <a:t>Oberösterreich</a:t>
            </a:r>
            <a:endParaRPr lang="en-US" sz="2400" dirty="0"/>
          </a:p>
          <a:p>
            <a:pPr>
              <a:spcBef>
                <a:spcPts val="600"/>
              </a:spcBef>
            </a:pPr>
            <a:r>
              <a:rPr lang="en-US" sz="2400" dirty="0"/>
              <a:t>1 </a:t>
            </a:r>
            <a:r>
              <a:rPr lang="en-US" sz="2400" dirty="0" err="1" smtClean="0"/>
              <a:t>kleiner</a:t>
            </a:r>
            <a:r>
              <a:rPr lang="en-US" sz="2400" dirty="0" smtClean="0"/>
              <a:t> Rollout </a:t>
            </a:r>
            <a:r>
              <a:rPr lang="en-US" sz="2400" dirty="0"/>
              <a:t>in </a:t>
            </a:r>
            <a:r>
              <a:rPr lang="en-US" sz="2400" dirty="0" err="1"/>
              <a:t>Feldkirch</a:t>
            </a:r>
            <a:r>
              <a:rPr lang="en-US" sz="2400" dirty="0"/>
              <a:t> </a:t>
            </a:r>
            <a:r>
              <a:rPr lang="en-US" sz="2400" dirty="0" err="1" smtClean="0"/>
              <a:t>abgeschlossen</a:t>
            </a:r>
            <a:r>
              <a:rPr lang="en-US" sz="2400" dirty="0" smtClean="0"/>
              <a:t> (~</a:t>
            </a:r>
            <a:r>
              <a:rPr lang="en-US" sz="2400" dirty="0"/>
              <a:t>10.000 </a:t>
            </a:r>
            <a:r>
              <a:rPr lang="en-US" sz="2400" dirty="0" err="1" smtClean="0"/>
              <a:t>Zähler</a:t>
            </a:r>
            <a:r>
              <a:rPr lang="en-US" sz="2400" dirty="0" smtClean="0"/>
              <a:t>)</a:t>
            </a:r>
            <a:endParaRPr lang="en-US" sz="2400" dirty="0"/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 err="1" smtClean="0"/>
              <a:t>Erfahrungen</a:t>
            </a:r>
            <a:r>
              <a:rPr lang="en-US" sz="2400" dirty="0" smtClean="0"/>
              <a:t> International:</a:t>
            </a:r>
          </a:p>
          <a:p>
            <a:pPr>
              <a:spcBef>
                <a:spcPts val="600"/>
              </a:spcBef>
            </a:pPr>
            <a:r>
              <a:rPr lang="de-AT" sz="2400" dirty="0" smtClean="0"/>
              <a:t>USA, Kanada, Australien, Skandinavien, Italien, Frankreich, Spanien</a:t>
            </a:r>
            <a:endParaRPr lang="de-AT" sz="2400" dirty="0"/>
          </a:p>
        </p:txBody>
      </p:sp>
    </p:spTree>
    <p:extLst>
      <p:ext uri="{BB962C8B-B14F-4D97-AF65-F5344CB8AC3E}">
        <p14:creationId xmlns:p14="http://schemas.microsoft.com/office/powerpoint/2010/main" val="417933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4800" y="375183"/>
            <a:ext cx="8521700" cy="631825"/>
          </a:xfrm>
        </p:spPr>
        <p:txBody>
          <a:bodyPr/>
          <a:lstStyle/>
          <a:p>
            <a:r>
              <a:rPr lang="en-US" dirty="0" err="1" smtClean="0"/>
              <a:t>Anforderungen</a:t>
            </a:r>
            <a:r>
              <a:rPr lang="en-US" dirty="0" smtClean="0"/>
              <a:t> an den </a:t>
            </a:r>
            <a:r>
              <a:rPr lang="en-US" dirty="0" err="1" smtClean="0"/>
              <a:t>Stromzähler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04800" y="1463040"/>
            <a:ext cx="8521700" cy="477901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 err="1" smtClean="0"/>
              <a:t>Intelligente</a:t>
            </a:r>
            <a:r>
              <a:rPr lang="en-US" sz="2400" dirty="0" smtClean="0"/>
              <a:t> </a:t>
            </a:r>
            <a:r>
              <a:rPr lang="en-US" sz="2400" dirty="0" err="1" smtClean="0"/>
              <a:t>Messgeräte</a:t>
            </a:r>
            <a:r>
              <a:rPr lang="en-US" sz="2400" dirty="0" smtClean="0"/>
              <a:t> </a:t>
            </a:r>
            <a:r>
              <a:rPr lang="en-US" sz="2400" dirty="0" err="1" smtClean="0"/>
              <a:t>Anforderungs-Verordnung</a:t>
            </a:r>
            <a:r>
              <a:rPr lang="en-US" sz="2400" dirty="0" smtClean="0"/>
              <a:t> (IMA-VO)</a:t>
            </a:r>
            <a:endParaRPr lang="en-US" sz="2400" dirty="0"/>
          </a:p>
          <a:p>
            <a:pPr>
              <a:spcBef>
                <a:spcPts val="0"/>
              </a:spcBef>
            </a:pPr>
            <a:r>
              <a:rPr lang="en-US" sz="2400" dirty="0" err="1" smtClean="0"/>
              <a:t>Bidirektionales</a:t>
            </a:r>
            <a:r>
              <a:rPr lang="en-US" sz="2400" dirty="0" smtClean="0"/>
              <a:t> System/</a:t>
            </a:r>
            <a:r>
              <a:rPr lang="en-US" sz="2400" dirty="0" err="1" smtClean="0"/>
              <a:t>Kommunikation</a:t>
            </a:r>
            <a:endParaRPr lang="en-US" sz="2400" dirty="0"/>
          </a:p>
          <a:p>
            <a:pPr>
              <a:spcBef>
                <a:spcPts val="0"/>
              </a:spcBef>
            </a:pPr>
            <a:r>
              <a:rPr lang="en-US" sz="2400" dirty="0"/>
              <a:t>15 min </a:t>
            </a:r>
            <a:r>
              <a:rPr lang="en-US" sz="2400" dirty="0" err="1" smtClean="0"/>
              <a:t>Werte</a:t>
            </a:r>
            <a:r>
              <a:rPr lang="en-US" sz="2400" dirty="0" smtClean="0"/>
              <a:t> + 1 </a:t>
            </a:r>
            <a:r>
              <a:rPr lang="en-US" sz="2400" dirty="0" err="1" smtClean="0"/>
              <a:t>täglicher</a:t>
            </a:r>
            <a:r>
              <a:rPr lang="en-US" sz="2400" dirty="0" smtClean="0"/>
              <a:t> </a:t>
            </a:r>
            <a:r>
              <a:rPr lang="en-US" sz="2400" dirty="0" err="1" smtClean="0"/>
              <a:t>Verbrachswert</a:t>
            </a:r>
            <a:endParaRPr lang="en-US" sz="2400" dirty="0"/>
          </a:p>
          <a:p>
            <a:pPr>
              <a:spcBef>
                <a:spcPts val="0"/>
              </a:spcBef>
            </a:pPr>
            <a:r>
              <a:rPr lang="en-US" sz="2400" dirty="0" smtClean="0"/>
              <a:t>1x </a:t>
            </a:r>
            <a:r>
              <a:rPr lang="en-US" sz="2400" dirty="0" err="1" smtClean="0"/>
              <a:t>täglich</a:t>
            </a:r>
            <a:r>
              <a:rPr lang="en-US" sz="2400" dirty="0" smtClean="0"/>
              <a:t> </a:t>
            </a:r>
            <a:r>
              <a:rPr lang="en-US" sz="2400" dirty="0" err="1" smtClean="0"/>
              <a:t>nach</a:t>
            </a:r>
            <a:r>
              <a:rPr lang="en-US" sz="2400" dirty="0" smtClean="0"/>
              <a:t> </a:t>
            </a:r>
            <a:r>
              <a:rPr lang="en-US" sz="2400" dirty="0" err="1" smtClean="0"/>
              <a:t>Mitternacht</a:t>
            </a:r>
            <a:r>
              <a:rPr lang="en-US" sz="2400" dirty="0" smtClean="0"/>
              <a:t> </a:t>
            </a:r>
            <a:r>
              <a:rPr lang="en-US" sz="2400" dirty="0" err="1" smtClean="0"/>
              <a:t>Auslesung</a:t>
            </a:r>
            <a:endParaRPr lang="en-US" sz="2400" dirty="0"/>
          </a:p>
          <a:p>
            <a:pPr>
              <a:spcBef>
                <a:spcPts val="0"/>
              </a:spcBef>
            </a:pPr>
            <a:r>
              <a:rPr lang="en-US" sz="2400" dirty="0" smtClean="0"/>
              <a:t>60 </a:t>
            </a:r>
            <a:r>
              <a:rPr lang="en-US" sz="2400" dirty="0" err="1" smtClean="0"/>
              <a:t>Tage</a:t>
            </a:r>
            <a:r>
              <a:rPr lang="en-US" sz="2400" dirty="0" smtClean="0"/>
              <a:t> </a:t>
            </a:r>
            <a:r>
              <a:rPr lang="en-US" sz="2400" dirty="0" err="1" smtClean="0"/>
              <a:t>Speichertiefe</a:t>
            </a:r>
            <a:r>
              <a:rPr lang="en-US" sz="2400" dirty="0" smtClean="0"/>
              <a:t> am </a:t>
            </a:r>
            <a:r>
              <a:rPr lang="en-US" sz="2400" dirty="0" err="1" smtClean="0"/>
              <a:t>Zähler</a:t>
            </a:r>
            <a:endParaRPr lang="en-US" sz="2400" dirty="0"/>
          </a:p>
          <a:p>
            <a:pPr>
              <a:spcBef>
                <a:spcPts val="0"/>
              </a:spcBef>
            </a:pPr>
            <a:r>
              <a:rPr lang="en-US" sz="2400" dirty="0"/>
              <a:t>4 </a:t>
            </a:r>
            <a:r>
              <a:rPr lang="en-US" sz="2400" dirty="0" err="1" smtClean="0"/>
              <a:t>bidirektionale</a:t>
            </a:r>
            <a:r>
              <a:rPr lang="en-US" sz="2400" dirty="0" smtClean="0"/>
              <a:t> </a:t>
            </a:r>
            <a:r>
              <a:rPr lang="en-US" sz="2400" dirty="0" err="1" smtClean="0"/>
              <a:t>Schnittstellen</a:t>
            </a:r>
            <a:r>
              <a:rPr lang="en-US" sz="2400" dirty="0" smtClean="0"/>
              <a:t> </a:t>
            </a:r>
            <a:r>
              <a:rPr lang="en-US" sz="2400" dirty="0" err="1" smtClean="0"/>
              <a:t>für</a:t>
            </a:r>
            <a:r>
              <a:rPr lang="en-US" sz="2400" dirty="0" smtClean="0"/>
              <a:t> </a:t>
            </a:r>
            <a:r>
              <a:rPr lang="en-US" sz="2400" dirty="0" err="1" smtClean="0"/>
              <a:t>andere</a:t>
            </a:r>
            <a:r>
              <a:rPr lang="en-US" sz="2400" dirty="0" smtClean="0"/>
              <a:t> </a:t>
            </a:r>
            <a:r>
              <a:rPr lang="en-US" sz="2400" dirty="0" err="1" smtClean="0"/>
              <a:t>Medien</a:t>
            </a:r>
            <a:r>
              <a:rPr lang="en-US" sz="2400" dirty="0" smtClean="0"/>
              <a:t> (Gas</a:t>
            </a:r>
            <a:r>
              <a:rPr lang="en-US" sz="2400" dirty="0"/>
              <a:t>, etc.)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1 </a:t>
            </a:r>
            <a:r>
              <a:rPr lang="en-US" sz="2400" dirty="0" err="1" smtClean="0"/>
              <a:t>unidirektionale</a:t>
            </a:r>
            <a:r>
              <a:rPr lang="en-US" sz="2400" dirty="0" smtClean="0"/>
              <a:t> </a:t>
            </a:r>
            <a:r>
              <a:rPr lang="en-US" sz="2400" dirty="0" err="1" smtClean="0"/>
              <a:t>Schnittstelle</a:t>
            </a:r>
            <a:r>
              <a:rPr lang="en-US" sz="2400" dirty="0" smtClean="0"/>
              <a:t> </a:t>
            </a:r>
            <a:r>
              <a:rPr lang="en-US" sz="2400" dirty="0" err="1" smtClean="0"/>
              <a:t>für</a:t>
            </a:r>
            <a:r>
              <a:rPr lang="en-US" sz="2400" dirty="0" smtClean="0"/>
              <a:t> </a:t>
            </a:r>
            <a:r>
              <a:rPr lang="en-US" sz="2400" dirty="0" err="1" smtClean="0"/>
              <a:t>Kunden</a:t>
            </a:r>
            <a:endParaRPr lang="en-US" sz="2400" dirty="0"/>
          </a:p>
          <a:p>
            <a:pPr>
              <a:spcBef>
                <a:spcPts val="0"/>
              </a:spcBef>
            </a:pPr>
            <a:r>
              <a:rPr lang="en-US" sz="2400" dirty="0"/>
              <a:t>Breaker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Status- and </a:t>
            </a:r>
            <a:r>
              <a:rPr lang="en-US" sz="2400" dirty="0" smtClean="0"/>
              <a:t>Error </a:t>
            </a:r>
            <a:r>
              <a:rPr lang="en-US" sz="2400" dirty="0"/>
              <a:t>logs, </a:t>
            </a:r>
            <a:r>
              <a:rPr lang="en-US" sz="2400" dirty="0" err="1" smtClean="0"/>
              <a:t>Manipulationserkennung</a:t>
            </a:r>
            <a:endParaRPr lang="en-US" sz="2400" dirty="0"/>
          </a:p>
          <a:p>
            <a:pPr>
              <a:spcBef>
                <a:spcPts val="0"/>
              </a:spcBef>
            </a:pPr>
            <a:r>
              <a:rPr lang="en-US" sz="2400" dirty="0"/>
              <a:t>Remote </a:t>
            </a:r>
            <a:r>
              <a:rPr lang="en-US" sz="2400" dirty="0" smtClean="0"/>
              <a:t>Firmware Updates</a:t>
            </a:r>
            <a:endParaRPr lang="en-US" sz="2400" dirty="0"/>
          </a:p>
          <a:p>
            <a:pPr>
              <a:spcBef>
                <a:spcPts val="0"/>
              </a:spcBef>
            </a:pPr>
            <a:r>
              <a:rPr lang="en-US" sz="2400" dirty="0" smtClean="0"/>
              <a:t>Security </a:t>
            </a:r>
            <a:r>
              <a:rPr lang="en-US" sz="2400" dirty="0" err="1" smtClean="0"/>
              <a:t>nach</a:t>
            </a:r>
            <a:r>
              <a:rPr lang="en-US" sz="2400" dirty="0" smtClean="0"/>
              <a:t> </a:t>
            </a:r>
            <a:r>
              <a:rPr lang="en-US" sz="2400" dirty="0" err="1" smtClean="0"/>
              <a:t>dem</a:t>
            </a:r>
            <a:r>
              <a:rPr lang="en-US" sz="2400" dirty="0" smtClean="0"/>
              <a:t> Stand der </a:t>
            </a:r>
            <a:r>
              <a:rPr lang="en-US" sz="2400" dirty="0" err="1" smtClean="0"/>
              <a:t>Technik</a:t>
            </a:r>
            <a:endParaRPr lang="de-AT" sz="2400" dirty="0"/>
          </a:p>
        </p:txBody>
      </p:sp>
    </p:spTree>
    <p:extLst>
      <p:ext uri="{BB962C8B-B14F-4D97-AF65-F5344CB8AC3E}">
        <p14:creationId xmlns:p14="http://schemas.microsoft.com/office/powerpoint/2010/main" val="47495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4800" y="375183"/>
            <a:ext cx="8521700" cy="631825"/>
          </a:xfrm>
        </p:spPr>
        <p:txBody>
          <a:bodyPr/>
          <a:lstStyle/>
          <a:p>
            <a:r>
              <a:rPr lang="en-US" dirty="0" smtClean="0"/>
              <a:t>Rollout-</a:t>
            </a:r>
            <a:r>
              <a:rPr lang="en-US" dirty="0" err="1" smtClean="0"/>
              <a:t>Ziele</a:t>
            </a:r>
            <a:r>
              <a:rPr lang="en-US" dirty="0" smtClean="0"/>
              <a:t> und </a:t>
            </a:r>
            <a:r>
              <a:rPr lang="en-US" dirty="0" err="1" smtClean="0"/>
              <a:t>Kundeninformation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04799" y="1280943"/>
            <a:ext cx="8720667" cy="519795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 err="1" smtClean="0"/>
              <a:t>Intelligente</a:t>
            </a:r>
            <a:r>
              <a:rPr lang="en-US" sz="2400" dirty="0" smtClean="0"/>
              <a:t> </a:t>
            </a:r>
            <a:r>
              <a:rPr lang="en-US" sz="2400" dirty="0" err="1" smtClean="0"/>
              <a:t>Messgeräte</a:t>
            </a:r>
            <a:r>
              <a:rPr lang="en-US" sz="2400" dirty="0" smtClean="0"/>
              <a:t> </a:t>
            </a:r>
            <a:r>
              <a:rPr lang="en-US" sz="2400" dirty="0" err="1" smtClean="0"/>
              <a:t>Einführungs-Verordnung</a:t>
            </a:r>
            <a:r>
              <a:rPr lang="en-US" sz="2400" dirty="0" smtClean="0"/>
              <a:t> (IME-VO):</a:t>
            </a:r>
            <a:endParaRPr lang="en-US" sz="2400" dirty="0"/>
          </a:p>
          <a:p>
            <a:pPr>
              <a:spcBef>
                <a:spcPts val="0"/>
              </a:spcBef>
            </a:pPr>
            <a:r>
              <a:rPr lang="en-US" sz="2400" dirty="0"/>
              <a:t>2015 =&gt; 10%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2016 =&gt; 40%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2017 =&gt; 70%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2019 =&gt; 95%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err="1" smtClean="0"/>
              <a:t>Datenaustausch</a:t>
            </a:r>
            <a:r>
              <a:rPr lang="en-US" sz="2400" dirty="0" smtClean="0"/>
              <a:t> und </a:t>
            </a:r>
            <a:r>
              <a:rPr lang="en-US" sz="2400" dirty="0" err="1" smtClean="0"/>
              <a:t>Kundeninformation</a:t>
            </a:r>
            <a:r>
              <a:rPr lang="en-US" sz="2400" dirty="0" smtClean="0"/>
              <a:t>:</a:t>
            </a:r>
            <a:endParaRPr lang="en-US" sz="2400" dirty="0"/>
          </a:p>
          <a:p>
            <a:pPr>
              <a:spcBef>
                <a:spcPts val="0"/>
              </a:spcBef>
            </a:pPr>
            <a:r>
              <a:rPr lang="en-US" sz="2400" dirty="0" err="1" smtClean="0"/>
              <a:t>Netzbetreiber</a:t>
            </a:r>
            <a:r>
              <a:rPr lang="en-US" sz="2400" dirty="0" smtClean="0"/>
              <a:t> </a:t>
            </a:r>
            <a:r>
              <a:rPr lang="en-US" sz="2400" dirty="0" err="1" smtClean="0"/>
              <a:t>verantwortlich</a:t>
            </a:r>
            <a:r>
              <a:rPr lang="en-US" sz="2400" dirty="0" smtClean="0"/>
              <a:t> </a:t>
            </a:r>
            <a:r>
              <a:rPr lang="en-US" sz="2400" dirty="0" err="1" smtClean="0"/>
              <a:t>für</a:t>
            </a:r>
            <a:r>
              <a:rPr lang="en-US" sz="2400" dirty="0" smtClean="0"/>
              <a:t> </a:t>
            </a:r>
            <a:r>
              <a:rPr lang="en-US" sz="2400" dirty="0" err="1" smtClean="0"/>
              <a:t>Datenhandling</a:t>
            </a:r>
            <a:endParaRPr lang="en-US" sz="2400" dirty="0"/>
          </a:p>
          <a:p>
            <a:pPr>
              <a:spcBef>
                <a:spcPts val="0"/>
              </a:spcBef>
            </a:pPr>
            <a:r>
              <a:rPr lang="en-US" sz="2400" dirty="0" err="1" smtClean="0"/>
              <a:t>Täglich</a:t>
            </a:r>
            <a:r>
              <a:rPr lang="en-US" sz="2400" dirty="0" smtClean="0"/>
              <a:t> </a:t>
            </a:r>
            <a:r>
              <a:rPr lang="en-US" sz="2400" dirty="0" err="1" smtClean="0"/>
              <a:t>Daten</a:t>
            </a:r>
            <a:r>
              <a:rPr lang="en-US" sz="2400" dirty="0" smtClean="0"/>
              <a:t> den </a:t>
            </a:r>
            <a:r>
              <a:rPr lang="en-US" sz="2400" dirty="0" err="1" smtClean="0"/>
              <a:t>Kunden</a:t>
            </a:r>
            <a:r>
              <a:rPr lang="en-US" sz="2400" dirty="0" smtClean="0"/>
              <a:t> am </a:t>
            </a:r>
            <a:r>
              <a:rPr lang="en-US" sz="2400" dirty="0" err="1" smtClean="0"/>
              <a:t>Webportal</a:t>
            </a:r>
            <a:r>
              <a:rPr lang="en-US" sz="2400" dirty="0" smtClean="0"/>
              <a:t> </a:t>
            </a:r>
            <a:r>
              <a:rPr lang="en-US" sz="2400" dirty="0" err="1" smtClean="0"/>
              <a:t>darstellen</a:t>
            </a:r>
            <a:endParaRPr lang="en-US" sz="2400" dirty="0"/>
          </a:p>
          <a:p>
            <a:pPr>
              <a:spcBef>
                <a:spcPts val="0"/>
              </a:spcBef>
            </a:pPr>
            <a:r>
              <a:rPr lang="en-US" sz="2400" dirty="0" err="1" smtClean="0"/>
              <a:t>Monatlich</a:t>
            </a:r>
            <a:r>
              <a:rPr lang="en-US" sz="2400" dirty="0" smtClean="0"/>
              <a:t> </a:t>
            </a:r>
            <a:r>
              <a:rPr lang="en-US" sz="2400" dirty="0" err="1" smtClean="0"/>
              <a:t>Verrechnungsdaten</a:t>
            </a:r>
            <a:r>
              <a:rPr lang="en-US" sz="2400" dirty="0" smtClean="0"/>
              <a:t> den Energie-</a:t>
            </a:r>
            <a:r>
              <a:rPr lang="en-US" sz="2400" dirty="0" err="1" smtClean="0"/>
              <a:t>Lieferanten</a:t>
            </a:r>
            <a:r>
              <a:rPr lang="en-US" sz="2400" dirty="0" smtClean="0"/>
              <a:t> </a:t>
            </a:r>
            <a:r>
              <a:rPr lang="en-US" sz="2400" dirty="0" err="1" smtClean="0"/>
              <a:t>übermitteln</a:t>
            </a:r>
            <a:endParaRPr lang="en-US" sz="2400" dirty="0"/>
          </a:p>
          <a:p>
            <a:pPr>
              <a:spcBef>
                <a:spcPts val="0"/>
              </a:spcBef>
            </a:pPr>
            <a:r>
              <a:rPr lang="en-US" sz="2400" dirty="0" smtClean="0"/>
              <a:t>Energie-</a:t>
            </a:r>
            <a:r>
              <a:rPr lang="en-US" sz="2400" dirty="0" err="1" smtClean="0"/>
              <a:t>Lieferant</a:t>
            </a:r>
            <a:r>
              <a:rPr lang="en-US" sz="2400" dirty="0" smtClean="0"/>
              <a:t> muss </a:t>
            </a:r>
            <a:r>
              <a:rPr lang="en-US" sz="2400" dirty="0" err="1" smtClean="0"/>
              <a:t>monatliche</a:t>
            </a:r>
            <a:r>
              <a:rPr lang="en-US" sz="2400" dirty="0" smtClean="0"/>
              <a:t> </a:t>
            </a:r>
            <a:r>
              <a:rPr lang="en-US" sz="2400" dirty="0" err="1" smtClean="0"/>
              <a:t>Verbrauchs</a:t>
            </a:r>
            <a:r>
              <a:rPr lang="en-US" sz="2400" dirty="0" smtClean="0"/>
              <a:t>- und </a:t>
            </a:r>
            <a:r>
              <a:rPr lang="en-US" sz="2400" dirty="0" err="1" smtClean="0"/>
              <a:t>Kosteninfo</a:t>
            </a:r>
            <a:r>
              <a:rPr lang="en-US" sz="2400" dirty="0" smtClean="0"/>
              <a:t> an den </a:t>
            </a:r>
            <a:r>
              <a:rPr lang="en-US" sz="2400" dirty="0" err="1" smtClean="0"/>
              <a:t>Kunden</a:t>
            </a:r>
            <a:r>
              <a:rPr lang="en-US" sz="2400" dirty="0" smtClean="0"/>
              <a:t> </a:t>
            </a:r>
            <a:r>
              <a:rPr lang="en-US" sz="2400" dirty="0" err="1" smtClean="0"/>
              <a:t>bereitstellen</a:t>
            </a:r>
            <a:endParaRPr lang="en-US" sz="2400" dirty="0"/>
          </a:p>
          <a:p>
            <a:pPr>
              <a:spcBef>
                <a:spcPts val="0"/>
              </a:spcBef>
            </a:pPr>
            <a:endParaRPr lang="de-AT" sz="2400" dirty="0"/>
          </a:p>
        </p:txBody>
      </p:sp>
      <p:pic>
        <p:nvPicPr>
          <p:cNvPr id="4" name="Picture 2" descr="C:\Users\netmlz\AppData\Local\Microsoft\Windows\Temporary Internet Files\Content.Outlook\DLT8ABQW\Echelon klei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4"/>
          <a:stretch/>
        </p:blipFill>
        <p:spPr bwMode="auto">
          <a:xfrm>
            <a:off x="5740401" y="1996314"/>
            <a:ext cx="1127766" cy="155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netmlz\AppData\Local\Microsoft\Windows\Temporary Internet Files\Content.Outlook\DLT8ABQW\Kamstrup klei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32" b="2379"/>
          <a:stretch/>
        </p:blipFill>
        <p:spPr bwMode="auto">
          <a:xfrm>
            <a:off x="6868165" y="2580815"/>
            <a:ext cx="1149229" cy="1584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95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4800" y="375183"/>
            <a:ext cx="8521700" cy="631825"/>
          </a:xfrm>
        </p:spPr>
        <p:txBody>
          <a:bodyPr/>
          <a:lstStyle/>
          <a:p>
            <a:r>
              <a:rPr lang="de-AT" dirty="0"/>
              <a:t>Smart </a:t>
            </a:r>
            <a:r>
              <a:rPr lang="de-AT" dirty="0" err="1"/>
              <a:t>Metering</a:t>
            </a:r>
            <a:r>
              <a:rPr lang="de-AT" dirty="0"/>
              <a:t> </a:t>
            </a:r>
            <a:r>
              <a:rPr lang="de-AT" dirty="0" smtClean="0"/>
              <a:t>Programm in Wien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04800" y="1277492"/>
            <a:ext cx="8521700" cy="503864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400" dirty="0" err="1" smtClean="0"/>
              <a:t>Ziel</a:t>
            </a:r>
            <a:r>
              <a:rPr lang="en-US" sz="2400" dirty="0" smtClean="0"/>
              <a:t> </a:t>
            </a:r>
            <a:r>
              <a:rPr lang="en-US" sz="2400" dirty="0" err="1" smtClean="0"/>
              <a:t>ist</a:t>
            </a:r>
            <a:r>
              <a:rPr lang="en-US" sz="2400" dirty="0" smtClean="0"/>
              <a:t> 1 System </a:t>
            </a:r>
            <a:r>
              <a:rPr lang="en-US" sz="2400" dirty="0" err="1" smtClean="0"/>
              <a:t>für</a:t>
            </a:r>
            <a:r>
              <a:rPr lang="en-US" sz="2400" dirty="0" smtClean="0"/>
              <a:t> Strom, Gas, Fernwärme (</a:t>
            </a:r>
            <a:r>
              <a:rPr lang="en-US" sz="2400" dirty="0" err="1" smtClean="0"/>
              <a:t>Zukunft</a:t>
            </a:r>
            <a:r>
              <a:rPr lang="en-US" sz="2400" dirty="0" smtClean="0"/>
              <a:t>: </a:t>
            </a:r>
            <a:r>
              <a:rPr lang="en-US" sz="2400" dirty="0"/>
              <a:t>+ </a:t>
            </a:r>
            <a:r>
              <a:rPr lang="en-US" sz="2400" dirty="0" err="1" smtClean="0"/>
              <a:t>Wasser</a:t>
            </a:r>
            <a:r>
              <a:rPr lang="en-US" sz="2400" dirty="0" smtClean="0"/>
              <a:t>)</a:t>
            </a:r>
            <a:endParaRPr lang="en-US" sz="2400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400" dirty="0" err="1" smtClean="0"/>
              <a:t>Zähler</a:t>
            </a:r>
            <a:r>
              <a:rPr lang="en-US" sz="2400" dirty="0" smtClean="0"/>
              <a:t>: 1.5 </a:t>
            </a:r>
            <a:r>
              <a:rPr lang="en-US" sz="2400" dirty="0"/>
              <a:t>Mio. </a:t>
            </a:r>
            <a:r>
              <a:rPr lang="en-US" sz="2400" dirty="0" smtClean="0"/>
              <a:t>Strom, 0.7 </a:t>
            </a:r>
            <a:r>
              <a:rPr lang="en-US" sz="2400" dirty="0"/>
              <a:t>Mio. </a:t>
            </a:r>
            <a:r>
              <a:rPr lang="en-US" sz="2400" dirty="0" smtClean="0"/>
              <a:t>Gas, 50.000 Fernwärme</a:t>
            </a:r>
            <a:endParaRPr lang="en-US" sz="2400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400" dirty="0" err="1" smtClean="0"/>
              <a:t>Vorbereitung</a:t>
            </a:r>
            <a:r>
              <a:rPr lang="en-US" sz="2400" dirty="0" smtClean="0"/>
              <a:t> </a:t>
            </a:r>
            <a:r>
              <a:rPr lang="en-US" sz="2400" dirty="0" err="1" smtClean="0"/>
              <a:t>läuft</a:t>
            </a:r>
            <a:r>
              <a:rPr lang="en-US" sz="2400" dirty="0" smtClean="0"/>
              <a:t> </a:t>
            </a:r>
            <a:r>
              <a:rPr lang="en-US" sz="2400" dirty="0" err="1" smtClean="0"/>
              <a:t>seit</a:t>
            </a:r>
            <a:r>
              <a:rPr lang="en-US" sz="2400" dirty="0" smtClean="0"/>
              <a:t> 2009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400" dirty="0" smtClean="0"/>
              <a:t>4 </a:t>
            </a:r>
            <a:r>
              <a:rPr lang="en-US" sz="2400" dirty="0" err="1" smtClean="0"/>
              <a:t>Projekte</a:t>
            </a:r>
            <a:r>
              <a:rPr lang="en-US" sz="2400" dirty="0" smtClean="0"/>
              <a:t> </a:t>
            </a:r>
            <a:r>
              <a:rPr lang="en-US" sz="2400" dirty="0" err="1" smtClean="0"/>
              <a:t>abgeschlossen</a:t>
            </a:r>
            <a:r>
              <a:rPr lang="en-US" sz="2400" dirty="0" smtClean="0"/>
              <a:t> und </a:t>
            </a:r>
            <a:r>
              <a:rPr lang="en-US" sz="2400" dirty="0" err="1" smtClean="0"/>
              <a:t>bestens</a:t>
            </a:r>
            <a:r>
              <a:rPr lang="en-US" sz="2400" dirty="0" smtClean="0"/>
              <a:t> </a:t>
            </a:r>
            <a:r>
              <a:rPr lang="en-US" sz="2400" dirty="0" err="1" smtClean="0"/>
              <a:t>dokumentiert</a:t>
            </a:r>
            <a:endParaRPr lang="en-US" sz="2400" dirty="0"/>
          </a:p>
          <a:p>
            <a:pPr marL="396000" lvl="1" indent="-3960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100000"/>
              <a:buBlip>
                <a:blip r:embed="rId2"/>
              </a:buBlip>
            </a:pPr>
            <a:r>
              <a:rPr lang="en-US" sz="2400" dirty="0"/>
              <a:t>Gas </a:t>
            </a:r>
            <a:r>
              <a:rPr lang="en-US" sz="2400" dirty="0" err="1" smtClean="0"/>
              <a:t>Feldtests</a:t>
            </a:r>
            <a:r>
              <a:rPr lang="en-US" sz="2400" dirty="0" smtClean="0"/>
              <a:t> </a:t>
            </a:r>
            <a:r>
              <a:rPr lang="en-US" sz="2400" dirty="0" err="1" smtClean="0"/>
              <a:t>laufen</a:t>
            </a:r>
            <a:r>
              <a:rPr lang="en-US" sz="2400" dirty="0" smtClean="0"/>
              <a:t> und Strom Pilot </a:t>
            </a:r>
            <a:r>
              <a:rPr lang="en-US" sz="2400" dirty="0" err="1" smtClean="0"/>
              <a:t>vor</a:t>
            </a:r>
            <a:r>
              <a:rPr lang="en-US" sz="2400" dirty="0" smtClean="0"/>
              <a:t> Rollout (</a:t>
            </a:r>
            <a:r>
              <a:rPr lang="en-US" sz="2400" dirty="0" err="1" smtClean="0"/>
              <a:t>Juni</a:t>
            </a:r>
            <a:r>
              <a:rPr lang="en-US" sz="2400" dirty="0" smtClean="0"/>
              <a:t> 2013)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buSzPct val="100000"/>
            </a:pPr>
            <a:r>
              <a:rPr lang="en-US" sz="1900" dirty="0" err="1" smtClean="0"/>
              <a:t>Kunden-Kommunikation</a:t>
            </a:r>
            <a:endParaRPr lang="de-AT" sz="1900" dirty="0" smtClean="0"/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1900" dirty="0" err="1" smtClean="0"/>
              <a:t>Kunden-Nutzen</a:t>
            </a:r>
            <a:r>
              <a:rPr lang="en-US" sz="1900" dirty="0" smtClean="0"/>
              <a:t> and -Feedback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1900" dirty="0" smtClean="0"/>
              <a:t>PLC und </a:t>
            </a:r>
            <a:r>
              <a:rPr lang="en-US" sz="1900" dirty="0" err="1" smtClean="0"/>
              <a:t>Funktechnologie</a:t>
            </a:r>
            <a:endParaRPr lang="en-US" sz="1900" dirty="0" smtClean="0"/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1900" dirty="0" smtClean="0"/>
              <a:t>Security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364004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4800" y="375183"/>
            <a:ext cx="8521700" cy="631825"/>
          </a:xfrm>
        </p:spPr>
        <p:txBody>
          <a:bodyPr/>
          <a:lstStyle/>
          <a:p>
            <a:r>
              <a:rPr lang="de-AT" dirty="0" smtClean="0"/>
              <a:t>Nächste Schritte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04800" y="1277491"/>
            <a:ext cx="8521700" cy="530992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400" dirty="0" err="1" smtClean="0"/>
              <a:t>Volle</a:t>
            </a:r>
            <a:r>
              <a:rPr lang="en-US" sz="2400" dirty="0" smtClean="0"/>
              <a:t> </a:t>
            </a:r>
            <a:r>
              <a:rPr lang="en-US" sz="2400" dirty="0" err="1" smtClean="0"/>
              <a:t>Konzentration</a:t>
            </a:r>
            <a:r>
              <a:rPr lang="en-US" sz="2400" dirty="0" smtClean="0"/>
              <a:t> auf </a:t>
            </a:r>
            <a:r>
              <a:rPr lang="en-US" sz="2400" dirty="0" err="1" smtClean="0"/>
              <a:t>Feldtests</a:t>
            </a:r>
            <a:r>
              <a:rPr lang="en-US" sz="2400" dirty="0" smtClean="0"/>
              <a:t> und </a:t>
            </a:r>
            <a:r>
              <a:rPr lang="en-US" sz="2400" dirty="0" err="1" smtClean="0"/>
              <a:t>Piloten</a:t>
            </a:r>
            <a:endParaRPr lang="en-US" sz="2400" dirty="0" smtClean="0"/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1900" dirty="0" err="1" smtClean="0"/>
              <a:t>Erfahrungen</a:t>
            </a:r>
            <a:r>
              <a:rPr lang="en-US" sz="1900" dirty="0" smtClean="0"/>
              <a:t> </a:t>
            </a:r>
            <a:r>
              <a:rPr lang="en-US" sz="1900" dirty="0" err="1" smtClean="0"/>
              <a:t>für</a:t>
            </a:r>
            <a:r>
              <a:rPr lang="en-US" sz="1900" dirty="0" smtClean="0"/>
              <a:t> Rollout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1900" dirty="0" err="1" smtClean="0"/>
              <a:t>Aktive</a:t>
            </a:r>
            <a:r>
              <a:rPr lang="en-US" sz="1900" dirty="0" smtClean="0"/>
              <a:t> </a:t>
            </a:r>
            <a:r>
              <a:rPr lang="en-US" sz="1900" dirty="0" err="1" smtClean="0"/>
              <a:t>Kundenkommunikation</a:t>
            </a:r>
            <a:endParaRPr lang="en-US" sz="1900" dirty="0" smtClean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400" dirty="0" err="1" smtClean="0"/>
              <a:t>Vergabevorbereitungen</a:t>
            </a:r>
            <a:r>
              <a:rPr lang="en-US" sz="2400" dirty="0" smtClean="0"/>
              <a:t> </a:t>
            </a:r>
            <a:r>
              <a:rPr lang="en-US" sz="2400" dirty="0" err="1" smtClean="0"/>
              <a:t>für</a:t>
            </a:r>
            <a:r>
              <a:rPr lang="en-US" sz="2400" dirty="0" smtClean="0"/>
              <a:t> </a:t>
            </a:r>
            <a:r>
              <a:rPr lang="en-US" sz="2400" dirty="0" err="1" smtClean="0"/>
              <a:t>Gesamtsystem</a:t>
            </a:r>
            <a:r>
              <a:rPr lang="en-US" sz="2400" dirty="0" smtClean="0"/>
              <a:t> </a:t>
            </a:r>
            <a:r>
              <a:rPr lang="en-US" sz="2400" dirty="0" err="1" smtClean="0"/>
              <a:t>gestartet</a:t>
            </a:r>
            <a:endParaRPr lang="en-US" sz="2400" dirty="0" smtClean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400" dirty="0" err="1" smtClean="0"/>
              <a:t>Rolloutstart</a:t>
            </a:r>
            <a:r>
              <a:rPr lang="en-US" sz="2400" dirty="0" smtClean="0"/>
              <a:t> 2015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400" dirty="0" err="1" smtClean="0"/>
              <a:t>Umfassende</a:t>
            </a:r>
            <a:r>
              <a:rPr lang="en-US" sz="2400" dirty="0" smtClean="0"/>
              <a:t> </a:t>
            </a:r>
            <a:r>
              <a:rPr lang="en-US" sz="2400" dirty="0" err="1" smtClean="0"/>
              <a:t>Organisationsänderungen</a:t>
            </a:r>
            <a:r>
              <a:rPr lang="en-US" sz="2400" dirty="0" smtClean="0"/>
              <a:t> </a:t>
            </a:r>
            <a:r>
              <a:rPr lang="en-US" sz="2400" dirty="0" err="1" smtClean="0"/>
              <a:t>im</a:t>
            </a:r>
            <a:r>
              <a:rPr lang="en-US" sz="2400" dirty="0" smtClean="0"/>
              <a:t> </a:t>
            </a:r>
            <a:r>
              <a:rPr lang="en-US" sz="2400" dirty="0" err="1" smtClean="0"/>
              <a:t>Konzern</a:t>
            </a:r>
            <a:endParaRPr lang="en-US" sz="2400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en-US" sz="2400" dirty="0" smtClean="0"/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de-AT" sz="2400" dirty="0"/>
          </a:p>
        </p:txBody>
      </p:sp>
    </p:spTree>
    <p:extLst>
      <p:ext uri="{BB962C8B-B14F-4D97-AF65-F5344CB8AC3E}">
        <p14:creationId xmlns:p14="http://schemas.microsoft.com/office/powerpoint/2010/main" val="116699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4800" y="307451"/>
            <a:ext cx="8521700" cy="631825"/>
          </a:xfrm>
        </p:spPr>
        <p:txBody>
          <a:bodyPr/>
          <a:lstStyle/>
          <a:p>
            <a:r>
              <a:rPr lang="de-AT" dirty="0" smtClean="0"/>
              <a:t>Zusammenfassung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04800" y="1040429"/>
            <a:ext cx="8669867" cy="5478904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de-AT" sz="2400" dirty="0"/>
              <a:t>Smart Meter </a:t>
            </a:r>
            <a:r>
              <a:rPr lang="de-AT" sz="2400" dirty="0" smtClean="0"/>
              <a:t>=&gt; intelligenteres </a:t>
            </a:r>
            <a:r>
              <a:rPr lang="de-AT" sz="2400" dirty="0"/>
              <a:t>Energiemanagement für Energieunternehmen, Netzbetreiber und </a:t>
            </a:r>
            <a:r>
              <a:rPr lang="de-AT" sz="2400" dirty="0" smtClean="0"/>
              <a:t>Endverbraucher </a:t>
            </a:r>
            <a:endParaRPr lang="de-AT" sz="2400" dirty="0"/>
          </a:p>
          <a:p>
            <a:pPr>
              <a:spcBef>
                <a:spcPts val="1200"/>
              </a:spcBef>
            </a:pPr>
            <a:r>
              <a:rPr lang="de-AT" sz="2400" dirty="0" smtClean="0"/>
              <a:t>Smart Meter =&gt; Basis für Energiewende</a:t>
            </a:r>
            <a:r>
              <a:rPr lang="de-AT" sz="2400" dirty="0"/>
              <a:t>, d. h. die zunehmende Nutzung erneuerbarer </a:t>
            </a:r>
            <a:r>
              <a:rPr lang="de-AT" sz="2400" dirty="0" smtClean="0"/>
              <a:t>Energiequellen </a:t>
            </a:r>
            <a:r>
              <a:rPr lang="de-AT" sz="2400" dirty="0"/>
              <a:t>und mehr Energieeffizienz </a:t>
            </a:r>
          </a:p>
          <a:p>
            <a:pPr>
              <a:spcBef>
                <a:spcPts val="1200"/>
              </a:spcBef>
            </a:pPr>
            <a:r>
              <a:rPr lang="de-AT" sz="2400" dirty="0" smtClean="0"/>
              <a:t>Smart Meter =&gt; sparsamere </a:t>
            </a:r>
            <a:r>
              <a:rPr lang="de-AT" sz="2400" dirty="0"/>
              <a:t>Nutzung von Energie </a:t>
            </a:r>
            <a:r>
              <a:rPr lang="de-AT" sz="2400" dirty="0" smtClean="0"/>
              <a:t>durch Transparenz </a:t>
            </a:r>
            <a:r>
              <a:rPr lang="de-AT" sz="2400" dirty="0"/>
              <a:t>für </a:t>
            </a:r>
            <a:r>
              <a:rPr lang="de-AT" sz="2400" dirty="0" smtClean="0"/>
              <a:t>Kunden</a:t>
            </a:r>
          </a:p>
          <a:p>
            <a:pPr>
              <a:spcBef>
                <a:spcPts val="1200"/>
              </a:spcBef>
            </a:pPr>
            <a:r>
              <a:rPr lang="de-AT" sz="2400" dirty="0" smtClean="0"/>
              <a:t>Smart Meter =&gt; Verbrauchsdaten auf  Webportal und Apps ermöglichen eigenes Nutzerverhalten </a:t>
            </a:r>
            <a:r>
              <a:rPr lang="de-AT" sz="2400" dirty="0"/>
              <a:t>zu verstehen und </a:t>
            </a:r>
            <a:r>
              <a:rPr lang="de-AT" sz="2400" dirty="0" smtClean="0"/>
              <a:t>steuern</a:t>
            </a:r>
            <a:endParaRPr lang="de-AT" sz="2400" dirty="0"/>
          </a:p>
          <a:p>
            <a:pPr>
              <a:spcBef>
                <a:spcPts val="1200"/>
              </a:spcBef>
            </a:pPr>
            <a:r>
              <a:rPr lang="de-AT" sz="2400" dirty="0" smtClean="0"/>
              <a:t>Smart Meter =&gt; Energie-Verständnis der </a:t>
            </a:r>
            <a:r>
              <a:rPr lang="de-AT" sz="2400" dirty="0"/>
              <a:t>Gesellschaft </a:t>
            </a:r>
            <a:r>
              <a:rPr lang="de-AT" sz="2400" dirty="0" smtClean="0"/>
              <a:t>verbessern </a:t>
            </a:r>
          </a:p>
          <a:p>
            <a:pPr>
              <a:spcBef>
                <a:spcPts val="1200"/>
              </a:spcBef>
            </a:pPr>
            <a:r>
              <a:rPr lang="de-AT" sz="2400" dirty="0" smtClean="0"/>
              <a:t>Smart Meter =&gt; intelligentes </a:t>
            </a:r>
            <a:r>
              <a:rPr lang="de-AT" sz="2400" dirty="0"/>
              <a:t>System (Maschine) </a:t>
            </a:r>
            <a:r>
              <a:rPr lang="de-AT" sz="2400" dirty="0" smtClean="0"/>
              <a:t>liefert Vielzahl </a:t>
            </a:r>
            <a:r>
              <a:rPr lang="de-AT" sz="2400" dirty="0"/>
              <a:t>von </a:t>
            </a:r>
            <a:r>
              <a:rPr lang="de-AT" sz="2400" dirty="0" smtClean="0"/>
              <a:t>Daten/Funktionalitäten</a:t>
            </a:r>
          </a:p>
          <a:p>
            <a:pPr>
              <a:spcBef>
                <a:spcPts val="1200"/>
              </a:spcBef>
            </a:pPr>
            <a:r>
              <a:rPr lang="de-AT" sz="2400" dirty="0" smtClean="0"/>
              <a:t>„</a:t>
            </a:r>
            <a:r>
              <a:rPr lang="de-AT" sz="2400" dirty="0"/>
              <a:t>Look </a:t>
            </a:r>
            <a:r>
              <a:rPr lang="de-AT" sz="2400" dirty="0" err="1"/>
              <a:t>who</a:t>
            </a:r>
            <a:r>
              <a:rPr lang="de-AT" sz="2400" dirty="0"/>
              <a:t> </a:t>
            </a:r>
            <a:r>
              <a:rPr lang="de-AT" sz="2400" dirty="0" err="1"/>
              <a:t>is</a:t>
            </a:r>
            <a:r>
              <a:rPr lang="de-AT" sz="2400" dirty="0"/>
              <a:t> </a:t>
            </a:r>
            <a:r>
              <a:rPr lang="de-AT" sz="2400" dirty="0" err="1"/>
              <a:t>talking</a:t>
            </a:r>
            <a:r>
              <a:rPr lang="de-AT" sz="2400" dirty="0"/>
              <a:t>, </a:t>
            </a:r>
            <a:r>
              <a:rPr lang="de-AT" sz="2400" dirty="0" err="1"/>
              <a:t>it’s</a:t>
            </a:r>
            <a:r>
              <a:rPr lang="de-AT" sz="2400" dirty="0"/>
              <a:t> </a:t>
            </a:r>
            <a:r>
              <a:rPr lang="de-AT" sz="2400" dirty="0" err="1"/>
              <a:t>your</a:t>
            </a:r>
            <a:r>
              <a:rPr lang="de-AT" sz="2400" dirty="0"/>
              <a:t> </a:t>
            </a:r>
            <a:r>
              <a:rPr lang="de-AT" sz="2400" dirty="0" smtClean="0"/>
              <a:t>Smart Meter“.</a:t>
            </a:r>
            <a:endParaRPr lang="de-AT" sz="2400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en-US" sz="2400" dirty="0" smtClean="0"/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de-AT" sz="2400" dirty="0"/>
          </a:p>
        </p:txBody>
      </p:sp>
    </p:spTree>
    <p:extLst>
      <p:ext uri="{BB962C8B-B14F-4D97-AF65-F5344CB8AC3E}">
        <p14:creationId xmlns:p14="http://schemas.microsoft.com/office/powerpoint/2010/main" val="428316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Danke für Ihre Aufmerksamkeit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AT" dirty="0" smtClean="0"/>
              <a:t>Kontakt:</a:t>
            </a:r>
            <a:endParaRPr lang="de-A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54792"/>
            <a:ext cx="8839200" cy="2589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005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1_Wien Energie_MASTER">
  <a:themeElements>
    <a:clrScheme name="Designfarben_WienEnergie_final">
      <a:dk1>
        <a:sysClr val="windowText" lastClr="000000"/>
      </a:dk1>
      <a:lt1>
        <a:srgbClr val="FFFFFF"/>
      </a:lt1>
      <a:dk2>
        <a:srgbClr val="083964"/>
      </a:dk2>
      <a:lt2>
        <a:srgbClr val="F2F2F2"/>
      </a:lt2>
      <a:accent1>
        <a:srgbClr val="ED6827"/>
      </a:accent1>
      <a:accent2>
        <a:srgbClr val="083964"/>
      </a:accent2>
      <a:accent3>
        <a:srgbClr val="868686"/>
      </a:accent3>
      <a:accent4>
        <a:srgbClr val="CECECE"/>
      </a:accent4>
      <a:accent5>
        <a:srgbClr val="646464"/>
      </a:accent5>
      <a:accent6>
        <a:srgbClr val="434343"/>
      </a:accent6>
      <a:hlink>
        <a:srgbClr val="000000"/>
      </a:hlink>
      <a:folHlink>
        <a:srgbClr val="868686"/>
      </a:folHlink>
    </a:clrScheme>
    <a:fontScheme name="WSTW_Schrif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>
            <a:lumMod val="20000"/>
            <a:lumOff val="80000"/>
          </a:schemeClr>
        </a:solidFill>
        <a:ln w="19050">
          <a:noFill/>
          <a:prstDash val="solid"/>
          <a:miter lim="800000"/>
        </a:ln>
        <a:effectLst/>
      </a:spPr>
      <a:bodyPr rtlCol="0" anchor="ctr"/>
      <a:lstStyle>
        <a:defPPr algn="ctr">
          <a:defRPr sz="1600" dirty="0" smtClean="0">
            <a:solidFill>
              <a:schemeClr val="tx1">
                <a:lumMod val="85000"/>
                <a:lumOff val="15000"/>
              </a:schemeClr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410</Words>
  <Application>Microsoft Office PowerPoint</Application>
  <PresentationFormat>Bildschirmpräsentation (4:3)</PresentationFormat>
  <Paragraphs>66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3" baseType="lpstr">
      <vt:lpstr>Arial</vt:lpstr>
      <vt:lpstr>Calibri</vt:lpstr>
      <vt:lpstr>DinPlus Medium</vt:lpstr>
      <vt:lpstr>Wingdings</vt:lpstr>
      <vt:lpstr>01_Wien Energie_MASTER</vt:lpstr>
      <vt:lpstr>PowerPoint-Präsentation</vt:lpstr>
      <vt:lpstr>Gesetzliche Rahmenbedingungen und Erfahrungen</vt:lpstr>
      <vt:lpstr>Anforderungen an den Stromzähler</vt:lpstr>
      <vt:lpstr>Rollout-Ziele und Kundeninformation</vt:lpstr>
      <vt:lpstr>Smart Metering Programm in Wien</vt:lpstr>
      <vt:lpstr>Nächste Schritte</vt:lpstr>
      <vt:lpstr>Zusammenfassung</vt:lpstr>
      <vt:lpstr>Danke für Ihre Aufmerksamkeit</vt:lpstr>
    </vt:vector>
  </TitlesOfParts>
  <Company>C21 new media design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Christoph Kaiser</dc:creator>
  <cp:lastModifiedBy>Michaela Kaiser</cp:lastModifiedBy>
  <cp:revision>1172</cp:revision>
  <cp:lastPrinted>2011-09-19T07:35:14Z</cp:lastPrinted>
  <dcterms:created xsi:type="dcterms:W3CDTF">2011-05-31T08:49:01Z</dcterms:created>
  <dcterms:modified xsi:type="dcterms:W3CDTF">2015-01-11T16:27:55Z</dcterms:modified>
</cp:coreProperties>
</file>